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9.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5" r:id="rId13"/>
    <p:sldId id="266" r:id="rId1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100" autoAdjust="0"/>
    <p:restoredTop sz="91248" autoAdjust="0"/>
  </p:normalViewPr>
  <p:slideViewPr>
    <p:cSldViewPr snapToGrid="0">
      <p:cViewPr varScale="1">
        <p:scale>
          <a:sx n="61" d="100"/>
          <a:sy n="61" d="100"/>
        </p:scale>
        <p:origin x="39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6045512-5963-4EB5-B7B1-117E02C474F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E5ECE77C-339F-4B6E-B366-EB3639C449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5E51B373-934C-4859-8C85-8D18C5331B1F}"/>
              </a:ext>
            </a:extLst>
          </p:cNvPr>
          <p:cNvSpPr>
            <a:spLocks noGrp="1"/>
          </p:cNvSpPr>
          <p:nvPr>
            <p:ph type="dt" sz="half" idx="10"/>
          </p:nvPr>
        </p:nvSpPr>
        <p:spPr/>
        <p:txBody>
          <a:bodyPr/>
          <a:lstStyle/>
          <a:p>
            <a:fld id="{0F96A7F8-CC67-4E89-9683-FB2748052BDC}" type="datetimeFigureOut">
              <a:rPr lang="he-IL" smtClean="0"/>
              <a:t>ד'/אדר ב/תשפ"ב</a:t>
            </a:fld>
            <a:endParaRPr lang="he-IL"/>
          </a:p>
        </p:txBody>
      </p:sp>
      <p:sp>
        <p:nvSpPr>
          <p:cNvPr id="5" name="מציין מיקום של כותרת תחתונה 4">
            <a:extLst>
              <a:ext uri="{FF2B5EF4-FFF2-40B4-BE49-F238E27FC236}">
                <a16:creationId xmlns:a16="http://schemas.microsoft.com/office/drawing/2014/main" id="{8286D158-C948-4D62-855E-7E6244645DE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F17BD9F-3297-4B96-92FC-A279FA27FD99}"/>
              </a:ext>
            </a:extLst>
          </p:cNvPr>
          <p:cNvSpPr>
            <a:spLocks noGrp="1"/>
          </p:cNvSpPr>
          <p:nvPr>
            <p:ph type="sldNum" sz="quarter" idx="12"/>
          </p:nvPr>
        </p:nvSpPr>
        <p:spPr/>
        <p:txBody>
          <a:bodyPr/>
          <a:lstStyle/>
          <a:p>
            <a:fld id="{ADE78FE1-3993-47AF-8276-DCCCF0B09D7F}" type="slidenum">
              <a:rPr lang="he-IL" smtClean="0"/>
              <a:t>‹#›</a:t>
            </a:fld>
            <a:endParaRPr lang="he-IL"/>
          </a:p>
        </p:txBody>
      </p:sp>
    </p:spTree>
    <p:extLst>
      <p:ext uri="{BB962C8B-B14F-4D97-AF65-F5344CB8AC3E}">
        <p14:creationId xmlns:p14="http://schemas.microsoft.com/office/powerpoint/2010/main" val="2030305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0F83911-7175-4A66-83B3-935DC9BF5FC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D0CAC78-53D9-4F00-99B1-AE58ACBE25E2}"/>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6F3633A-1A4C-49C3-B320-2B2CBCD36AF0}"/>
              </a:ext>
            </a:extLst>
          </p:cNvPr>
          <p:cNvSpPr>
            <a:spLocks noGrp="1"/>
          </p:cNvSpPr>
          <p:nvPr>
            <p:ph type="dt" sz="half" idx="10"/>
          </p:nvPr>
        </p:nvSpPr>
        <p:spPr/>
        <p:txBody>
          <a:bodyPr/>
          <a:lstStyle/>
          <a:p>
            <a:fld id="{0F96A7F8-CC67-4E89-9683-FB2748052BDC}" type="datetimeFigureOut">
              <a:rPr lang="he-IL" smtClean="0"/>
              <a:t>ד'/אדר ב/תשפ"ב</a:t>
            </a:fld>
            <a:endParaRPr lang="he-IL"/>
          </a:p>
        </p:txBody>
      </p:sp>
      <p:sp>
        <p:nvSpPr>
          <p:cNvPr id="5" name="מציין מיקום של כותרת תחתונה 4">
            <a:extLst>
              <a:ext uri="{FF2B5EF4-FFF2-40B4-BE49-F238E27FC236}">
                <a16:creationId xmlns:a16="http://schemas.microsoft.com/office/drawing/2014/main" id="{C0CDD77E-D3A9-4FEE-9E64-1021B8D7E63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BAA76CF-AD71-4F06-B6AC-9E959DAA89B3}"/>
              </a:ext>
            </a:extLst>
          </p:cNvPr>
          <p:cNvSpPr>
            <a:spLocks noGrp="1"/>
          </p:cNvSpPr>
          <p:nvPr>
            <p:ph type="sldNum" sz="quarter" idx="12"/>
          </p:nvPr>
        </p:nvSpPr>
        <p:spPr/>
        <p:txBody>
          <a:bodyPr/>
          <a:lstStyle/>
          <a:p>
            <a:fld id="{ADE78FE1-3993-47AF-8276-DCCCF0B09D7F}" type="slidenum">
              <a:rPr lang="he-IL" smtClean="0"/>
              <a:t>‹#›</a:t>
            </a:fld>
            <a:endParaRPr lang="he-IL"/>
          </a:p>
        </p:txBody>
      </p:sp>
    </p:spTree>
    <p:extLst>
      <p:ext uri="{BB962C8B-B14F-4D97-AF65-F5344CB8AC3E}">
        <p14:creationId xmlns:p14="http://schemas.microsoft.com/office/powerpoint/2010/main" val="2487385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D97C61D6-355A-40A1-B469-5E70259B6F8E}"/>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87BDE889-9105-4CEC-9546-33EB70F6E408}"/>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19AAC3B-013A-411F-ACBC-DEC15B10D7E9}"/>
              </a:ext>
            </a:extLst>
          </p:cNvPr>
          <p:cNvSpPr>
            <a:spLocks noGrp="1"/>
          </p:cNvSpPr>
          <p:nvPr>
            <p:ph type="dt" sz="half" idx="10"/>
          </p:nvPr>
        </p:nvSpPr>
        <p:spPr/>
        <p:txBody>
          <a:bodyPr/>
          <a:lstStyle/>
          <a:p>
            <a:fld id="{0F96A7F8-CC67-4E89-9683-FB2748052BDC}" type="datetimeFigureOut">
              <a:rPr lang="he-IL" smtClean="0"/>
              <a:t>ד'/אדר ב/תשפ"ב</a:t>
            </a:fld>
            <a:endParaRPr lang="he-IL"/>
          </a:p>
        </p:txBody>
      </p:sp>
      <p:sp>
        <p:nvSpPr>
          <p:cNvPr id="5" name="מציין מיקום של כותרת תחתונה 4">
            <a:extLst>
              <a:ext uri="{FF2B5EF4-FFF2-40B4-BE49-F238E27FC236}">
                <a16:creationId xmlns:a16="http://schemas.microsoft.com/office/drawing/2014/main" id="{12ECED21-17EF-4975-9AA5-095F4830797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A516B4B-6C79-4323-B8B3-14812B2EC380}"/>
              </a:ext>
            </a:extLst>
          </p:cNvPr>
          <p:cNvSpPr>
            <a:spLocks noGrp="1"/>
          </p:cNvSpPr>
          <p:nvPr>
            <p:ph type="sldNum" sz="quarter" idx="12"/>
          </p:nvPr>
        </p:nvSpPr>
        <p:spPr/>
        <p:txBody>
          <a:bodyPr/>
          <a:lstStyle/>
          <a:p>
            <a:fld id="{ADE78FE1-3993-47AF-8276-DCCCF0B09D7F}" type="slidenum">
              <a:rPr lang="he-IL" smtClean="0"/>
              <a:t>‹#›</a:t>
            </a:fld>
            <a:endParaRPr lang="he-IL"/>
          </a:p>
        </p:txBody>
      </p:sp>
    </p:spTree>
    <p:extLst>
      <p:ext uri="{BB962C8B-B14F-4D97-AF65-F5344CB8AC3E}">
        <p14:creationId xmlns:p14="http://schemas.microsoft.com/office/powerpoint/2010/main" val="1876755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BF5B11-A144-443E-A4D1-8AB2CF95272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9419164-E9A8-483E-9AB5-40E16C9D2086}"/>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D43C473-5048-44DB-9292-68E2A50403D3}"/>
              </a:ext>
            </a:extLst>
          </p:cNvPr>
          <p:cNvSpPr>
            <a:spLocks noGrp="1"/>
          </p:cNvSpPr>
          <p:nvPr>
            <p:ph type="dt" sz="half" idx="10"/>
          </p:nvPr>
        </p:nvSpPr>
        <p:spPr/>
        <p:txBody>
          <a:bodyPr/>
          <a:lstStyle/>
          <a:p>
            <a:fld id="{0F96A7F8-CC67-4E89-9683-FB2748052BDC}" type="datetimeFigureOut">
              <a:rPr lang="he-IL" smtClean="0"/>
              <a:t>ד'/אדר ב/תשפ"ב</a:t>
            </a:fld>
            <a:endParaRPr lang="he-IL"/>
          </a:p>
        </p:txBody>
      </p:sp>
      <p:sp>
        <p:nvSpPr>
          <p:cNvPr id="5" name="מציין מיקום של כותרת תחתונה 4">
            <a:extLst>
              <a:ext uri="{FF2B5EF4-FFF2-40B4-BE49-F238E27FC236}">
                <a16:creationId xmlns:a16="http://schemas.microsoft.com/office/drawing/2014/main" id="{3604CB43-8D70-4742-B096-E1768BCF221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7BF5A78-F17D-41CB-B0BB-013930BD507D}"/>
              </a:ext>
            </a:extLst>
          </p:cNvPr>
          <p:cNvSpPr>
            <a:spLocks noGrp="1"/>
          </p:cNvSpPr>
          <p:nvPr>
            <p:ph type="sldNum" sz="quarter" idx="12"/>
          </p:nvPr>
        </p:nvSpPr>
        <p:spPr/>
        <p:txBody>
          <a:bodyPr/>
          <a:lstStyle/>
          <a:p>
            <a:fld id="{ADE78FE1-3993-47AF-8276-DCCCF0B09D7F}" type="slidenum">
              <a:rPr lang="he-IL" smtClean="0"/>
              <a:t>‹#›</a:t>
            </a:fld>
            <a:endParaRPr lang="he-IL"/>
          </a:p>
        </p:txBody>
      </p:sp>
    </p:spTree>
    <p:extLst>
      <p:ext uri="{BB962C8B-B14F-4D97-AF65-F5344CB8AC3E}">
        <p14:creationId xmlns:p14="http://schemas.microsoft.com/office/powerpoint/2010/main" val="2212998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D80F51-D67C-4E37-9E51-9155226EBC6B}"/>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AD88E4A-5E71-4C1C-AC89-AF77D0CB09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335FCC59-93BC-483D-8ED4-535750537CF6}"/>
              </a:ext>
            </a:extLst>
          </p:cNvPr>
          <p:cNvSpPr>
            <a:spLocks noGrp="1"/>
          </p:cNvSpPr>
          <p:nvPr>
            <p:ph type="dt" sz="half" idx="10"/>
          </p:nvPr>
        </p:nvSpPr>
        <p:spPr/>
        <p:txBody>
          <a:bodyPr/>
          <a:lstStyle/>
          <a:p>
            <a:fld id="{0F96A7F8-CC67-4E89-9683-FB2748052BDC}" type="datetimeFigureOut">
              <a:rPr lang="he-IL" smtClean="0"/>
              <a:t>ד'/אדר ב/תשפ"ב</a:t>
            </a:fld>
            <a:endParaRPr lang="he-IL"/>
          </a:p>
        </p:txBody>
      </p:sp>
      <p:sp>
        <p:nvSpPr>
          <p:cNvPr id="5" name="מציין מיקום של כותרת תחתונה 4">
            <a:extLst>
              <a:ext uri="{FF2B5EF4-FFF2-40B4-BE49-F238E27FC236}">
                <a16:creationId xmlns:a16="http://schemas.microsoft.com/office/drawing/2014/main" id="{103A7D8C-12CE-4616-B054-A7EB9527E8F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2F0BB4B-E8D0-42E4-816D-E6ABB6298D76}"/>
              </a:ext>
            </a:extLst>
          </p:cNvPr>
          <p:cNvSpPr>
            <a:spLocks noGrp="1"/>
          </p:cNvSpPr>
          <p:nvPr>
            <p:ph type="sldNum" sz="quarter" idx="12"/>
          </p:nvPr>
        </p:nvSpPr>
        <p:spPr/>
        <p:txBody>
          <a:bodyPr/>
          <a:lstStyle/>
          <a:p>
            <a:fld id="{ADE78FE1-3993-47AF-8276-DCCCF0B09D7F}" type="slidenum">
              <a:rPr lang="he-IL" smtClean="0"/>
              <a:t>‹#›</a:t>
            </a:fld>
            <a:endParaRPr lang="he-IL"/>
          </a:p>
        </p:txBody>
      </p:sp>
    </p:spTree>
    <p:extLst>
      <p:ext uri="{BB962C8B-B14F-4D97-AF65-F5344CB8AC3E}">
        <p14:creationId xmlns:p14="http://schemas.microsoft.com/office/powerpoint/2010/main" val="31456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8DC810F-3DA5-42E1-84E7-FCCDBB0FD3F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8B2DE603-1830-4774-A110-9ED81735FD5A}"/>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8AFB06A6-AA25-41D9-A19D-B28E342A6990}"/>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0871F7E3-EA47-4F0C-8C95-8F54A5444058}"/>
              </a:ext>
            </a:extLst>
          </p:cNvPr>
          <p:cNvSpPr>
            <a:spLocks noGrp="1"/>
          </p:cNvSpPr>
          <p:nvPr>
            <p:ph type="dt" sz="half" idx="10"/>
          </p:nvPr>
        </p:nvSpPr>
        <p:spPr/>
        <p:txBody>
          <a:bodyPr/>
          <a:lstStyle/>
          <a:p>
            <a:fld id="{0F96A7F8-CC67-4E89-9683-FB2748052BDC}" type="datetimeFigureOut">
              <a:rPr lang="he-IL" smtClean="0"/>
              <a:t>ד'/אדר ב/תשפ"ב</a:t>
            </a:fld>
            <a:endParaRPr lang="he-IL"/>
          </a:p>
        </p:txBody>
      </p:sp>
      <p:sp>
        <p:nvSpPr>
          <p:cNvPr id="6" name="מציין מיקום של כותרת תחתונה 5">
            <a:extLst>
              <a:ext uri="{FF2B5EF4-FFF2-40B4-BE49-F238E27FC236}">
                <a16:creationId xmlns:a16="http://schemas.microsoft.com/office/drawing/2014/main" id="{8CF9AA63-47C1-4002-A6F5-E5D7531B2D85}"/>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885667BB-3159-42D3-A334-5DBFFE928314}"/>
              </a:ext>
            </a:extLst>
          </p:cNvPr>
          <p:cNvSpPr>
            <a:spLocks noGrp="1"/>
          </p:cNvSpPr>
          <p:nvPr>
            <p:ph type="sldNum" sz="quarter" idx="12"/>
          </p:nvPr>
        </p:nvSpPr>
        <p:spPr/>
        <p:txBody>
          <a:bodyPr/>
          <a:lstStyle/>
          <a:p>
            <a:fld id="{ADE78FE1-3993-47AF-8276-DCCCF0B09D7F}" type="slidenum">
              <a:rPr lang="he-IL" smtClean="0"/>
              <a:t>‹#›</a:t>
            </a:fld>
            <a:endParaRPr lang="he-IL"/>
          </a:p>
        </p:txBody>
      </p:sp>
    </p:spTree>
    <p:extLst>
      <p:ext uri="{BB962C8B-B14F-4D97-AF65-F5344CB8AC3E}">
        <p14:creationId xmlns:p14="http://schemas.microsoft.com/office/powerpoint/2010/main" val="1282767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7534573-6E07-4838-89A9-23CC27D04DB7}"/>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3DCD45D-1FB9-4B8B-BC51-C73F01A9A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01BF82AE-5C53-4408-87EB-804930DE9DA6}"/>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DCD8711E-6184-406C-9689-A8E7062D26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60142812-E116-404A-BF21-D469FCF6E915}"/>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80610C7D-F200-4C5A-B046-C0B014D6AC05}"/>
              </a:ext>
            </a:extLst>
          </p:cNvPr>
          <p:cNvSpPr>
            <a:spLocks noGrp="1"/>
          </p:cNvSpPr>
          <p:nvPr>
            <p:ph type="dt" sz="half" idx="10"/>
          </p:nvPr>
        </p:nvSpPr>
        <p:spPr/>
        <p:txBody>
          <a:bodyPr/>
          <a:lstStyle/>
          <a:p>
            <a:fld id="{0F96A7F8-CC67-4E89-9683-FB2748052BDC}" type="datetimeFigureOut">
              <a:rPr lang="he-IL" smtClean="0"/>
              <a:t>ד'/אדר ב/תשפ"ב</a:t>
            </a:fld>
            <a:endParaRPr lang="he-IL"/>
          </a:p>
        </p:txBody>
      </p:sp>
      <p:sp>
        <p:nvSpPr>
          <p:cNvPr id="8" name="מציין מיקום של כותרת תחתונה 7">
            <a:extLst>
              <a:ext uri="{FF2B5EF4-FFF2-40B4-BE49-F238E27FC236}">
                <a16:creationId xmlns:a16="http://schemas.microsoft.com/office/drawing/2014/main" id="{6CB582D7-E54B-4657-9638-5CEAC962BD61}"/>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B729CC8B-89F8-49D2-AD2C-2425E4FF4B03}"/>
              </a:ext>
            </a:extLst>
          </p:cNvPr>
          <p:cNvSpPr>
            <a:spLocks noGrp="1"/>
          </p:cNvSpPr>
          <p:nvPr>
            <p:ph type="sldNum" sz="quarter" idx="12"/>
          </p:nvPr>
        </p:nvSpPr>
        <p:spPr/>
        <p:txBody>
          <a:bodyPr/>
          <a:lstStyle/>
          <a:p>
            <a:fld id="{ADE78FE1-3993-47AF-8276-DCCCF0B09D7F}" type="slidenum">
              <a:rPr lang="he-IL" smtClean="0"/>
              <a:t>‹#›</a:t>
            </a:fld>
            <a:endParaRPr lang="he-IL"/>
          </a:p>
        </p:txBody>
      </p:sp>
    </p:spTree>
    <p:extLst>
      <p:ext uri="{BB962C8B-B14F-4D97-AF65-F5344CB8AC3E}">
        <p14:creationId xmlns:p14="http://schemas.microsoft.com/office/powerpoint/2010/main" val="341443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9C8721E-281E-4274-BCBD-9A6765B8DE5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04C9635C-82E6-4EB2-9774-3899A82F8445}"/>
              </a:ext>
            </a:extLst>
          </p:cNvPr>
          <p:cNvSpPr>
            <a:spLocks noGrp="1"/>
          </p:cNvSpPr>
          <p:nvPr>
            <p:ph type="dt" sz="half" idx="10"/>
          </p:nvPr>
        </p:nvSpPr>
        <p:spPr/>
        <p:txBody>
          <a:bodyPr/>
          <a:lstStyle/>
          <a:p>
            <a:fld id="{0F96A7F8-CC67-4E89-9683-FB2748052BDC}" type="datetimeFigureOut">
              <a:rPr lang="he-IL" smtClean="0"/>
              <a:t>ד'/אדר ב/תשפ"ב</a:t>
            </a:fld>
            <a:endParaRPr lang="he-IL"/>
          </a:p>
        </p:txBody>
      </p:sp>
      <p:sp>
        <p:nvSpPr>
          <p:cNvPr id="4" name="מציין מיקום של כותרת תחתונה 3">
            <a:extLst>
              <a:ext uri="{FF2B5EF4-FFF2-40B4-BE49-F238E27FC236}">
                <a16:creationId xmlns:a16="http://schemas.microsoft.com/office/drawing/2014/main" id="{C9EF9424-6DA7-4CC0-AF0E-62E6C617F9D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1E2104F4-AF7B-42E2-8453-7A196388AD31}"/>
              </a:ext>
            </a:extLst>
          </p:cNvPr>
          <p:cNvSpPr>
            <a:spLocks noGrp="1"/>
          </p:cNvSpPr>
          <p:nvPr>
            <p:ph type="sldNum" sz="quarter" idx="12"/>
          </p:nvPr>
        </p:nvSpPr>
        <p:spPr/>
        <p:txBody>
          <a:bodyPr/>
          <a:lstStyle/>
          <a:p>
            <a:fld id="{ADE78FE1-3993-47AF-8276-DCCCF0B09D7F}" type="slidenum">
              <a:rPr lang="he-IL" smtClean="0"/>
              <a:t>‹#›</a:t>
            </a:fld>
            <a:endParaRPr lang="he-IL"/>
          </a:p>
        </p:txBody>
      </p:sp>
    </p:spTree>
    <p:extLst>
      <p:ext uri="{BB962C8B-B14F-4D97-AF65-F5344CB8AC3E}">
        <p14:creationId xmlns:p14="http://schemas.microsoft.com/office/powerpoint/2010/main" val="2836460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10DF5B44-3339-4754-B813-68A4F58A2CCE}"/>
              </a:ext>
            </a:extLst>
          </p:cNvPr>
          <p:cNvSpPr>
            <a:spLocks noGrp="1"/>
          </p:cNvSpPr>
          <p:nvPr>
            <p:ph type="dt" sz="half" idx="10"/>
          </p:nvPr>
        </p:nvSpPr>
        <p:spPr/>
        <p:txBody>
          <a:bodyPr/>
          <a:lstStyle/>
          <a:p>
            <a:fld id="{0F96A7F8-CC67-4E89-9683-FB2748052BDC}" type="datetimeFigureOut">
              <a:rPr lang="he-IL" smtClean="0"/>
              <a:t>ד'/אדר ב/תשפ"ב</a:t>
            </a:fld>
            <a:endParaRPr lang="he-IL"/>
          </a:p>
        </p:txBody>
      </p:sp>
      <p:sp>
        <p:nvSpPr>
          <p:cNvPr id="3" name="מציין מיקום של כותרת תחתונה 2">
            <a:extLst>
              <a:ext uri="{FF2B5EF4-FFF2-40B4-BE49-F238E27FC236}">
                <a16:creationId xmlns:a16="http://schemas.microsoft.com/office/drawing/2014/main" id="{3813A5FC-7055-449F-9F1A-94FF83B2D635}"/>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9061A626-3464-46C5-90AF-A166488D6E34}"/>
              </a:ext>
            </a:extLst>
          </p:cNvPr>
          <p:cNvSpPr>
            <a:spLocks noGrp="1"/>
          </p:cNvSpPr>
          <p:nvPr>
            <p:ph type="sldNum" sz="quarter" idx="12"/>
          </p:nvPr>
        </p:nvSpPr>
        <p:spPr/>
        <p:txBody>
          <a:bodyPr/>
          <a:lstStyle/>
          <a:p>
            <a:fld id="{ADE78FE1-3993-47AF-8276-DCCCF0B09D7F}" type="slidenum">
              <a:rPr lang="he-IL" smtClean="0"/>
              <a:t>‹#›</a:t>
            </a:fld>
            <a:endParaRPr lang="he-IL"/>
          </a:p>
        </p:txBody>
      </p:sp>
    </p:spTree>
    <p:extLst>
      <p:ext uri="{BB962C8B-B14F-4D97-AF65-F5344CB8AC3E}">
        <p14:creationId xmlns:p14="http://schemas.microsoft.com/office/powerpoint/2010/main" val="28354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936057A-9CA6-4300-9AF1-90849BAF561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5C13426-05C1-452D-AE8F-FF8FB26051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2AFBC90B-DD31-4692-A184-5BA86FF056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DD009B5A-0A2B-458A-9C82-8C80ABB501FD}"/>
              </a:ext>
            </a:extLst>
          </p:cNvPr>
          <p:cNvSpPr>
            <a:spLocks noGrp="1"/>
          </p:cNvSpPr>
          <p:nvPr>
            <p:ph type="dt" sz="half" idx="10"/>
          </p:nvPr>
        </p:nvSpPr>
        <p:spPr/>
        <p:txBody>
          <a:bodyPr/>
          <a:lstStyle/>
          <a:p>
            <a:fld id="{0F96A7F8-CC67-4E89-9683-FB2748052BDC}" type="datetimeFigureOut">
              <a:rPr lang="he-IL" smtClean="0"/>
              <a:t>ד'/אדר ב/תשפ"ב</a:t>
            </a:fld>
            <a:endParaRPr lang="he-IL"/>
          </a:p>
        </p:txBody>
      </p:sp>
      <p:sp>
        <p:nvSpPr>
          <p:cNvPr id="6" name="מציין מיקום של כותרת תחתונה 5">
            <a:extLst>
              <a:ext uri="{FF2B5EF4-FFF2-40B4-BE49-F238E27FC236}">
                <a16:creationId xmlns:a16="http://schemas.microsoft.com/office/drawing/2014/main" id="{7F4BAE65-CA23-42FB-B1FE-5F2428DED4E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47A0EAE-6C4F-466B-9D11-811149B64836}"/>
              </a:ext>
            </a:extLst>
          </p:cNvPr>
          <p:cNvSpPr>
            <a:spLocks noGrp="1"/>
          </p:cNvSpPr>
          <p:nvPr>
            <p:ph type="sldNum" sz="quarter" idx="12"/>
          </p:nvPr>
        </p:nvSpPr>
        <p:spPr/>
        <p:txBody>
          <a:bodyPr/>
          <a:lstStyle/>
          <a:p>
            <a:fld id="{ADE78FE1-3993-47AF-8276-DCCCF0B09D7F}" type="slidenum">
              <a:rPr lang="he-IL" smtClean="0"/>
              <a:t>‹#›</a:t>
            </a:fld>
            <a:endParaRPr lang="he-IL"/>
          </a:p>
        </p:txBody>
      </p:sp>
    </p:spTree>
    <p:extLst>
      <p:ext uri="{BB962C8B-B14F-4D97-AF65-F5344CB8AC3E}">
        <p14:creationId xmlns:p14="http://schemas.microsoft.com/office/powerpoint/2010/main" val="1027392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8214C40-D157-4353-B4B4-3A7CD567374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42B9A465-9163-422C-8E64-54DB55D9C9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2848C618-898B-418A-94E2-7E175CCB5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66052891-67DA-42C8-92FD-9F3BE52BED65}"/>
              </a:ext>
            </a:extLst>
          </p:cNvPr>
          <p:cNvSpPr>
            <a:spLocks noGrp="1"/>
          </p:cNvSpPr>
          <p:nvPr>
            <p:ph type="dt" sz="half" idx="10"/>
          </p:nvPr>
        </p:nvSpPr>
        <p:spPr/>
        <p:txBody>
          <a:bodyPr/>
          <a:lstStyle/>
          <a:p>
            <a:fld id="{0F96A7F8-CC67-4E89-9683-FB2748052BDC}" type="datetimeFigureOut">
              <a:rPr lang="he-IL" smtClean="0"/>
              <a:t>ד'/אדר ב/תשפ"ב</a:t>
            </a:fld>
            <a:endParaRPr lang="he-IL"/>
          </a:p>
        </p:txBody>
      </p:sp>
      <p:sp>
        <p:nvSpPr>
          <p:cNvPr id="6" name="מציין מיקום של כותרת תחתונה 5">
            <a:extLst>
              <a:ext uri="{FF2B5EF4-FFF2-40B4-BE49-F238E27FC236}">
                <a16:creationId xmlns:a16="http://schemas.microsoft.com/office/drawing/2014/main" id="{8DC9DAB2-1989-4DAC-9DF9-168E47A91D3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1C79297-E7AD-46C5-8428-E0506E16BCEF}"/>
              </a:ext>
            </a:extLst>
          </p:cNvPr>
          <p:cNvSpPr>
            <a:spLocks noGrp="1"/>
          </p:cNvSpPr>
          <p:nvPr>
            <p:ph type="sldNum" sz="quarter" idx="12"/>
          </p:nvPr>
        </p:nvSpPr>
        <p:spPr/>
        <p:txBody>
          <a:bodyPr/>
          <a:lstStyle/>
          <a:p>
            <a:fld id="{ADE78FE1-3993-47AF-8276-DCCCF0B09D7F}" type="slidenum">
              <a:rPr lang="he-IL" smtClean="0"/>
              <a:t>‹#›</a:t>
            </a:fld>
            <a:endParaRPr lang="he-IL"/>
          </a:p>
        </p:txBody>
      </p:sp>
    </p:spTree>
    <p:extLst>
      <p:ext uri="{BB962C8B-B14F-4D97-AF65-F5344CB8AC3E}">
        <p14:creationId xmlns:p14="http://schemas.microsoft.com/office/powerpoint/2010/main" val="830150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BBFD017A-0158-4C1D-870C-C6BD489A3649}"/>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38DFB62-34F8-469C-B0A0-E80D0264C96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31593FA-E8D4-406C-B62F-E44BE432AC53}"/>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F96A7F8-CC67-4E89-9683-FB2748052BDC}" type="datetimeFigureOut">
              <a:rPr lang="he-IL" smtClean="0"/>
              <a:t>ד'/אדר ב/תשפ"ב</a:t>
            </a:fld>
            <a:endParaRPr lang="he-IL"/>
          </a:p>
        </p:txBody>
      </p:sp>
      <p:sp>
        <p:nvSpPr>
          <p:cNvPr id="5" name="מציין מיקום של כותרת תחתונה 4">
            <a:extLst>
              <a:ext uri="{FF2B5EF4-FFF2-40B4-BE49-F238E27FC236}">
                <a16:creationId xmlns:a16="http://schemas.microsoft.com/office/drawing/2014/main" id="{7939A82B-AECF-4831-8DE7-23662C8DE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D89C820C-1C69-4510-9BDC-DF720820B25B}"/>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DE78FE1-3993-47AF-8276-DCCCF0B09D7F}" type="slidenum">
              <a:rPr lang="he-IL" smtClean="0"/>
              <a:t>‹#›</a:t>
            </a:fld>
            <a:endParaRPr lang="he-IL"/>
          </a:p>
        </p:txBody>
      </p:sp>
    </p:spTree>
    <p:extLst>
      <p:ext uri="{BB962C8B-B14F-4D97-AF65-F5344CB8AC3E}">
        <p14:creationId xmlns:p14="http://schemas.microsoft.com/office/powerpoint/2010/main" val="2852337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960F17CA-1F15-48A0-BAAB-004FF6DB12A3}"/>
              </a:ext>
            </a:extLst>
          </p:cNvPr>
          <p:cNvSpPr txBox="1"/>
          <p:nvPr/>
        </p:nvSpPr>
        <p:spPr>
          <a:xfrm>
            <a:off x="1747520" y="1219200"/>
            <a:ext cx="8676640" cy="954107"/>
          </a:xfrm>
          <a:prstGeom prst="rect">
            <a:avLst/>
          </a:prstGeom>
          <a:noFill/>
        </p:spPr>
        <p:txBody>
          <a:bodyPr wrap="square" rtlCol="1">
            <a:spAutoFit/>
          </a:bodyPr>
          <a:lstStyle/>
          <a:p>
            <a:pPr algn="ctr"/>
            <a:r>
              <a:rPr lang="en-US" sz="2800" dirty="0">
                <a:latin typeface="Segoe UI Black" panose="020B0A02040204020203" pitchFamily="34" charset="0"/>
                <a:ea typeface="Segoe UI Black" panose="020B0A02040204020203" pitchFamily="34" charset="0"/>
              </a:rPr>
              <a:t>Hot spot motifs in Ig heavy and light variable region in germline sequences</a:t>
            </a:r>
            <a:endParaRPr lang="he-IL" sz="2800" dirty="0">
              <a:latin typeface="Segoe UI Black" panose="020B0A02040204020203" pitchFamily="34" charset="0"/>
              <a:ea typeface="Segoe UI Black" panose="020B0A02040204020203" pitchFamily="34" charset="0"/>
            </a:endParaRPr>
          </a:p>
        </p:txBody>
      </p:sp>
      <p:sp>
        <p:nvSpPr>
          <p:cNvPr id="8" name="תיבת טקסט 7">
            <a:extLst>
              <a:ext uri="{FF2B5EF4-FFF2-40B4-BE49-F238E27FC236}">
                <a16:creationId xmlns:a16="http://schemas.microsoft.com/office/drawing/2014/main" id="{96B5CEFE-6ED2-4BE2-AA72-8133D9E2EB48}"/>
              </a:ext>
            </a:extLst>
          </p:cNvPr>
          <p:cNvSpPr txBox="1"/>
          <p:nvPr/>
        </p:nvSpPr>
        <p:spPr>
          <a:xfrm>
            <a:off x="807348" y="3429000"/>
            <a:ext cx="6094140" cy="1856919"/>
          </a:xfrm>
          <a:prstGeom prst="rect">
            <a:avLst/>
          </a:prstGeom>
          <a:noFill/>
        </p:spPr>
        <p:txBody>
          <a:bodyPr wrap="square">
            <a:spAutoFit/>
          </a:bodyPr>
          <a:lstStyle/>
          <a:p>
            <a:pPr algn="l" rtl="0">
              <a:spcAft>
                <a:spcPts val="200"/>
              </a:spcAft>
            </a:pPr>
            <a:r>
              <a:rPr lang="en-US" sz="1800" dirty="0">
                <a:solidFill>
                  <a:srgbClr val="333333"/>
                </a:solidFill>
                <a:effectLst/>
                <a:latin typeface="Segoe UI Black" panose="020B0A02040204020203" pitchFamily="34" charset="0"/>
                <a:ea typeface="Segoe UI Black" panose="020B0A02040204020203" pitchFamily="34" charset="0"/>
                <a:cs typeface="Arial" panose="020B0604020202020204" pitchFamily="34" charset="0"/>
              </a:rPr>
              <a:t>Student:</a:t>
            </a:r>
            <a:r>
              <a:rPr lang="en-US" sz="1800" dirty="0">
                <a:solidFill>
                  <a:srgbClr val="333333"/>
                </a:solidFill>
                <a:effectLst/>
                <a:latin typeface="David" panose="020E0502060401010101" pitchFamily="34" charset="-79"/>
                <a:ea typeface="Calibri" panose="020F0502020204030204" pitchFamily="34" charset="0"/>
                <a:cs typeface="Arial" panose="020B0604020202020204" pitchFamily="34" charset="0"/>
              </a:rPr>
              <a:t> </a:t>
            </a:r>
            <a:r>
              <a:rPr lang="en-US"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Tal Maoz </a:t>
            </a:r>
          </a:p>
          <a:p>
            <a:pPr algn="l" rtl="0">
              <a:spcAft>
                <a:spcPts val="200"/>
              </a:spcAft>
            </a:pPr>
            <a:endParaRPr lang="en-US"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algn="l" rtl="0">
              <a:spcAft>
                <a:spcPts val="200"/>
              </a:spcAft>
            </a:pPr>
            <a:r>
              <a:rPr lang="en-US" dirty="0">
                <a:solidFill>
                  <a:srgbClr val="333333"/>
                </a:solidFill>
                <a:latin typeface="Segoe UI Black" panose="020B0A02040204020203" pitchFamily="34" charset="0"/>
                <a:ea typeface="Segoe UI Black" panose="020B0A02040204020203" pitchFamily="34" charset="0"/>
                <a:cs typeface="Calibri" panose="020F0502020204030204" pitchFamily="34" charset="0"/>
              </a:rPr>
              <a:t>ID: </a:t>
            </a:r>
            <a: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t>208542456</a:t>
            </a:r>
          </a:p>
          <a:p>
            <a:pPr algn="l" rtl="0">
              <a:spcAft>
                <a:spcPts val="200"/>
              </a:spcAft>
            </a:pPr>
            <a:endParaRPr lang="en-US" u="sng"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algn="l" rtl="0">
              <a:spcAft>
                <a:spcPts val="200"/>
              </a:spcAft>
            </a:pPr>
            <a:r>
              <a:rPr lang="en-US" sz="1800" dirty="0">
                <a:solidFill>
                  <a:srgbClr val="333333"/>
                </a:solidFill>
                <a:effectLst/>
                <a:latin typeface="Segoe UI Black" panose="020B0A02040204020203" pitchFamily="34" charset="0"/>
                <a:ea typeface="Segoe UI Black" panose="020B0A02040204020203" pitchFamily="34" charset="0"/>
              </a:rPr>
              <a:t>Supervisors</a:t>
            </a:r>
            <a:r>
              <a:rPr lang="en-US" sz="1800" dirty="0">
                <a:solidFill>
                  <a:srgbClr val="333333"/>
                </a:solidFill>
                <a:effectLst/>
                <a:latin typeface="David" panose="020E0502060401010101" pitchFamily="34" charset="-79"/>
                <a:ea typeface="Calibri" panose="020F050202020403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Prof. Gur Yaari (Bio-Engineering – Bar-</a:t>
            </a:r>
            <a:r>
              <a:rPr lang="en-US" sz="1800" dirty="0" err="1">
                <a:effectLst/>
                <a:latin typeface="Calibri" panose="020F0502020204030204" pitchFamily="34" charset="0"/>
                <a:ea typeface="Calibri" panose="020F0502020204030204" pitchFamily="34" charset="0"/>
                <a:cs typeface="Arial" panose="020B0604020202020204" pitchFamily="34" charset="0"/>
              </a:rPr>
              <a:t>Ilan</a:t>
            </a:r>
            <a:r>
              <a:rPr lang="en-US" sz="1800" dirty="0">
                <a:effectLst/>
                <a:latin typeface="Calibri" panose="020F0502020204030204" pitchFamily="34" charset="0"/>
                <a:ea typeface="Calibri" panose="020F0502020204030204" pitchFamily="34" charset="0"/>
                <a:cs typeface="Arial" panose="020B0604020202020204" pitchFamily="34" charset="0"/>
              </a:rPr>
              <a:t> University)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66062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תיבת טקסט 6">
            <a:extLst>
              <a:ext uri="{FF2B5EF4-FFF2-40B4-BE49-F238E27FC236}">
                <a16:creationId xmlns:a16="http://schemas.microsoft.com/office/drawing/2014/main" id="{95643928-4CB2-408A-BCB5-EB0C88BB7E6F}"/>
              </a:ext>
            </a:extLst>
          </p:cNvPr>
          <p:cNvSpPr txBox="1"/>
          <p:nvPr/>
        </p:nvSpPr>
        <p:spPr>
          <a:xfrm>
            <a:off x="34925" y="119064"/>
            <a:ext cx="12122149" cy="6412045"/>
          </a:xfrm>
          <a:prstGeom prst="rect">
            <a:avLst/>
          </a:prstGeom>
          <a:solidFill>
            <a:schemeClr val="accent6">
              <a:lumMod val="20000"/>
              <a:lumOff val="80000"/>
            </a:schemeClr>
          </a:solidFill>
          <a:ln>
            <a:solidFill>
              <a:schemeClr val="tx1"/>
            </a:solidFill>
          </a:ln>
        </p:spPr>
        <p:txBody>
          <a:bodyPr wrap="square" rtlCol="1">
            <a:spAutoFit/>
          </a:bodyPr>
          <a:lstStyle/>
          <a:p>
            <a:endParaRPr lang="he-IL" dirty="0"/>
          </a:p>
        </p:txBody>
      </p:sp>
      <p:graphicFrame>
        <p:nvGraphicFramePr>
          <p:cNvPr id="5" name="אובייקט 4">
            <a:extLst>
              <a:ext uri="{FF2B5EF4-FFF2-40B4-BE49-F238E27FC236}">
                <a16:creationId xmlns:a16="http://schemas.microsoft.com/office/drawing/2014/main" id="{58AE4A15-3D35-443E-B5D5-99DFD45D5B79}"/>
              </a:ext>
            </a:extLst>
          </p:cNvPr>
          <p:cNvGraphicFramePr>
            <a:graphicFrameLocks noChangeAspect="1"/>
          </p:cNvGraphicFramePr>
          <p:nvPr>
            <p:extLst>
              <p:ext uri="{D42A27DB-BD31-4B8C-83A1-F6EECF244321}">
                <p14:modId xmlns:p14="http://schemas.microsoft.com/office/powerpoint/2010/main" val="1693325556"/>
              </p:ext>
            </p:extLst>
          </p:nvPr>
        </p:nvGraphicFramePr>
        <p:xfrm>
          <a:off x="190500" y="337961"/>
          <a:ext cx="11817349" cy="5159509"/>
        </p:xfrm>
        <a:graphic>
          <a:graphicData uri="http://schemas.openxmlformats.org/presentationml/2006/ole">
            <mc:AlternateContent xmlns:mc="http://schemas.openxmlformats.org/markup-compatibility/2006">
              <mc:Choice xmlns:v="urn:schemas-microsoft-com:vml" Requires="v">
                <p:oleObj spid="_x0000_s10251" name="Acrobat Document" r:id="rId3" imgW="16001901" imgH="9143736" progId="Acrobat.Document.DC">
                  <p:embed/>
                </p:oleObj>
              </mc:Choice>
              <mc:Fallback>
                <p:oleObj name="Acrobat Document" r:id="rId3" imgW="16001901" imgH="9143736" progId="Acrobat.Document.DC">
                  <p:embed/>
                  <p:pic>
                    <p:nvPicPr>
                      <p:cNvPr id="8" name="אובייקט 7">
                        <a:extLst>
                          <a:ext uri="{FF2B5EF4-FFF2-40B4-BE49-F238E27FC236}">
                            <a16:creationId xmlns:a16="http://schemas.microsoft.com/office/drawing/2014/main" id="{B55C7B6D-AA1D-4C5E-B320-BE818E3C119F}"/>
                          </a:ext>
                        </a:extLst>
                      </p:cNvPr>
                      <p:cNvPicPr/>
                      <p:nvPr/>
                    </p:nvPicPr>
                    <p:blipFill>
                      <a:blip r:embed="rId4"/>
                      <a:stretch>
                        <a:fillRect/>
                      </a:stretch>
                    </p:blipFill>
                    <p:spPr>
                      <a:xfrm>
                        <a:off x="190500" y="337961"/>
                        <a:ext cx="11817349" cy="5159509"/>
                      </a:xfrm>
                      <a:prstGeom prst="rect">
                        <a:avLst/>
                      </a:prstGeom>
                    </p:spPr>
                  </p:pic>
                </p:oleObj>
              </mc:Fallback>
            </mc:AlternateContent>
          </a:graphicData>
        </a:graphic>
      </p:graphicFrame>
      <p:sp>
        <p:nvSpPr>
          <p:cNvPr id="8" name="תיבת טקסט 7">
            <a:extLst>
              <a:ext uri="{FF2B5EF4-FFF2-40B4-BE49-F238E27FC236}">
                <a16:creationId xmlns:a16="http://schemas.microsoft.com/office/drawing/2014/main" id="{C1227194-DE31-40FE-94D5-FC64275DC6C4}"/>
              </a:ext>
            </a:extLst>
          </p:cNvPr>
          <p:cNvSpPr txBox="1"/>
          <p:nvPr/>
        </p:nvSpPr>
        <p:spPr>
          <a:xfrm>
            <a:off x="190500" y="5716367"/>
            <a:ext cx="6199228" cy="584775"/>
          </a:xfrm>
          <a:prstGeom prst="rect">
            <a:avLst/>
          </a:prstGeom>
          <a:noFill/>
        </p:spPr>
        <p:txBody>
          <a:bodyPr wrap="square" rtlCol="1">
            <a:spAutoFit/>
          </a:bodyPr>
          <a:lstStyle/>
          <a:p>
            <a:pPr algn="l" rtl="0"/>
            <a:r>
              <a:rPr lang="en-US" sz="800" b="1" u="sng" dirty="0">
                <a:latin typeface="+mj-lt"/>
              </a:rPr>
              <a:t>Figure 6:</a:t>
            </a:r>
          </a:p>
          <a:p>
            <a:pPr algn="l" rtl="0"/>
            <a:r>
              <a:rPr lang="en-US" sz="800" dirty="0">
                <a:latin typeface="+mj-lt"/>
              </a:rPr>
              <a:t>Only positions in which the number of motifs is greater than 0 are represented. A- The correlation between the sum of WA motifs.       </a:t>
            </a:r>
          </a:p>
          <a:p>
            <a:pPr algn="l" rtl="0"/>
            <a:r>
              <a:rPr lang="en-US" sz="800" dirty="0">
                <a:latin typeface="+mj-lt"/>
              </a:rPr>
              <a:t>B- The correlation between the sum of TW motifs. C- The correlation between the sum of WRCY motifs. D- The correlation between the sum of RGYW.</a:t>
            </a:r>
            <a:endParaRPr lang="he-IL" sz="800" dirty="0">
              <a:latin typeface="+mj-lt"/>
            </a:endParaRPr>
          </a:p>
        </p:txBody>
      </p:sp>
    </p:spTree>
    <p:extLst>
      <p:ext uri="{BB962C8B-B14F-4D97-AF65-F5344CB8AC3E}">
        <p14:creationId xmlns:p14="http://schemas.microsoft.com/office/powerpoint/2010/main" val="2014771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3F3B166D-A602-43AC-BB41-B51C76C1C7A8}"/>
              </a:ext>
            </a:extLst>
          </p:cNvPr>
          <p:cNvSpPr txBox="1"/>
          <p:nvPr/>
        </p:nvSpPr>
        <p:spPr>
          <a:xfrm>
            <a:off x="0" y="119065"/>
            <a:ext cx="12122149" cy="6412045"/>
          </a:xfrm>
          <a:prstGeom prst="rect">
            <a:avLst/>
          </a:prstGeom>
          <a:solidFill>
            <a:schemeClr val="accent6">
              <a:lumMod val="20000"/>
              <a:lumOff val="80000"/>
            </a:schemeClr>
          </a:solidFill>
          <a:ln>
            <a:solidFill>
              <a:schemeClr val="tx1"/>
            </a:solidFill>
          </a:ln>
        </p:spPr>
        <p:txBody>
          <a:bodyPr wrap="square" rtlCol="1">
            <a:spAutoFit/>
          </a:bodyPr>
          <a:lstStyle/>
          <a:p>
            <a:endParaRPr lang="he-IL" dirty="0"/>
          </a:p>
        </p:txBody>
      </p:sp>
      <p:graphicFrame>
        <p:nvGraphicFramePr>
          <p:cNvPr id="5" name="אובייקט 4">
            <a:extLst>
              <a:ext uri="{FF2B5EF4-FFF2-40B4-BE49-F238E27FC236}">
                <a16:creationId xmlns:a16="http://schemas.microsoft.com/office/drawing/2014/main" id="{267B2DC2-3856-47B8-962B-A3F86F73C863}"/>
              </a:ext>
            </a:extLst>
          </p:cNvPr>
          <p:cNvGraphicFramePr>
            <a:graphicFrameLocks noChangeAspect="1"/>
          </p:cNvGraphicFramePr>
          <p:nvPr>
            <p:extLst>
              <p:ext uri="{D42A27DB-BD31-4B8C-83A1-F6EECF244321}">
                <p14:modId xmlns:p14="http://schemas.microsoft.com/office/powerpoint/2010/main" val="3796603357"/>
              </p:ext>
            </p:extLst>
          </p:nvPr>
        </p:nvGraphicFramePr>
        <p:xfrm>
          <a:off x="228600" y="326890"/>
          <a:ext cx="11709400" cy="5186109"/>
        </p:xfrm>
        <a:graphic>
          <a:graphicData uri="http://schemas.openxmlformats.org/presentationml/2006/ole">
            <mc:AlternateContent xmlns:mc="http://schemas.openxmlformats.org/markup-compatibility/2006">
              <mc:Choice xmlns:v="urn:schemas-microsoft-com:vml" Requires="v">
                <p:oleObj spid="_x0000_s11275" name="Acrobat Document" r:id="rId3" imgW="16001901" imgH="9143736" progId="Acrobat.Document.DC">
                  <p:embed/>
                </p:oleObj>
              </mc:Choice>
              <mc:Fallback>
                <p:oleObj name="Acrobat Document" r:id="rId3" imgW="16001901" imgH="9143736" progId="Acrobat.Document.DC">
                  <p:embed/>
                  <p:pic>
                    <p:nvPicPr>
                      <p:cNvPr id="10" name="אובייקט 9">
                        <a:extLst>
                          <a:ext uri="{FF2B5EF4-FFF2-40B4-BE49-F238E27FC236}">
                            <a16:creationId xmlns:a16="http://schemas.microsoft.com/office/drawing/2014/main" id="{ADE8D6FF-E27B-4CD0-879B-967A4E697E43}"/>
                          </a:ext>
                        </a:extLst>
                      </p:cNvPr>
                      <p:cNvPicPr/>
                      <p:nvPr/>
                    </p:nvPicPr>
                    <p:blipFill>
                      <a:blip r:embed="rId4"/>
                      <a:stretch>
                        <a:fillRect/>
                      </a:stretch>
                    </p:blipFill>
                    <p:spPr>
                      <a:xfrm>
                        <a:off x="228600" y="326890"/>
                        <a:ext cx="11709400" cy="5186109"/>
                      </a:xfrm>
                      <a:prstGeom prst="rect">
                        <a:avLst/>
                      </a:prstGeom>
                    </p:spPr>
                  </p:pic>
                </p:oleObj>
              </mc:Fallback>
            </mc:AlternateContent>
          </a:graphicData>
        </a:graphic>
      </p:graphicFrame>
      <p:sp>
        <p:nvSpPr>
          <p:cNvPr id="6" name="תיבת טקסט 5">
            <a:extLst>
              <a:ext uri="{FF2B5EF4-FFF2-40B4-BE49-F238E27FC236}">
                <a16:creationId xmlns:a16="http://schemas.microsoft.com/office/drawing/2014/main" id="{B32BEE5D-0864-49E0-9399-035BDFABF11E}"/>
              </a:ext>
            </a:extLst>
          </p:cNvPr>
          <p:cNvSpPr txBox="1"/>
          <p:nvPr/>
        </p:nvSpPr>
        <p:spPr>
          <a:xfrm>
            <a:off x="228600" y="5747504"/>
            <a:ext cx="5775324" cy="861774"/>
          </a:xfrm>
          <a:prstGeom prst="rect">
            <a:avLst/>
          </a:prstGeom>
          <a:noFill/>
        </p:spPr>
        <p:txBody>
          <a:bodyPr wrap="square" rtlCol="1">
            <a:spAutoFit/>
          </a:bodyPr>
          <a:lstStyle/>
          <a:p>
            <a:pPr algn="l" rtl="0"/>
            <a:r>
              <a:rPr lang="en-US" sz="800" b="1" u="sng" dirty="0">
                <a:latin typeface="Calibri Light" panose="020F0302020204030204" pitchFamily="34" charset="0"/>
                <a:cs typeface="Calibri Light" panose="020F0302020204030204" pitchFamily="34" charset="0"/>
              </a:rPr>
              <a:t>Figure 7:</a:t>
            </a:r>
          </a:p>
          <a:p>
            <a:pPr algn="l" rtl="0"/>
            <a:r>
              <a:rPr lang="en-US" sz="800" dirty="0">
                <a:latin typeface="Calibri Light" panose="020F0302020204030204" pitchFamily="34" charset="0"/>
                <a:cs typeface="Calibri Light" panose="020F0302020204030204" pitchFamily="34" charset="0"/>
              </a:rPr>
              <a:t>Only positions in which the number of motifs is greater than 0 are represented. A- The correlation between the sum of WA motifs.       </a:t>
            </a:r>
          </a:p>
          <a:p>
            <a:pPr algn="l" rtl="0"/>
            <a:r>
              <a:rPr lang="en-US" sz="800" dirty="0">
                <a:latin typeface="Calibri Light" panose="020F0302020204030204" pitchFamily="34" charset="0"/>
                <a:cs typeface="Calibri Light" panose="020F0302020204030204" pitchFamily="34" charset="0"/>
              </a:rPr>
              <a:t>B- The correlation between the sum of TW motifs. C- The correlation between the sum of WRCY motifs. D- The correlation between the sum of RGYW.</a:t>
            </a:r>
            <a:endParaRPr lang="he-IL" sz="800" dirty="0">
              <a:latin typeface="Calibri Light" panose="020F0302020204030204" pitchFamily="34" charset="0"/>
              <a:cs typeface="Calibri Light" panose="020F0302020204030204" pitchFamily="34" charset="0"/>
            </a:endParaRPr>
          </a:p>
          <a:p>
            <a:pPr algn="l" rtl="0"/>
            <a:endParaRPr lang="he-IL" dirty="0"/>
          </a:p>
        </p:txBody>
      </p:sp>
    </p:spTree>
    <p:extLst>
      <p:ext uri="{BB962C8B-B14F-4D97-AF65-F5344CB8AC3E}">
        <p14:creationId xmlns:p14="http://schemas.microsoft.com/office/powerpoint/2010/main" val="1604224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תיבת טקסט 8">
            <a:extLst>
              <a:ext uri="{FF2B5EF4-FFF2-40B4-BE49-F238E27FC236}">
                <a16:creationId xmlns:a16="http://schemas.microsoft.com/office/drawing/2014/main" id="{9B511F71-10D3-4A96-913A-FC054909BC01}"/>
              </a:ext>
            </a:extLst>
          </p:cNvPr>
          <p:cNvSpPr txBox="1"/>
          <p:nvPr/>
        </p:nvSpPr>
        <p:spPr>
          <a:xfrm>
            <a:off x="6498077" y="3031956"/>
            <a:ext cx="5557565" cy="3668085"/>
          </a:xfrm>
          <a:prstGeom prst="rect">
            <a:avLst/>
          </a:prstGeom>
          <a:solidFill>
            <a:schemeClr val="accent6">
              <a:lumMod val="20000"/>
              <a:lumOff val="80000"/>
            </a:schemeClr>
          </a:solidFill>
          <a:ln>
            <a:solidFill>
              <a:schemeClr val="tx1"/>
            </a:solidFill>
          </a:ln>
        </p:spPr>
        <p:txBody>
          <a:bodyPr wrap="square" rtlCol="1">
            <a:spAutoFit/>
          </a:bodyPr>
          <a:lstStyle/>
          <a:p>
            <a:endParaRPr lang="he-IL" dirty="0"/>
          </a:p>
        </p:txBody>
      </p:sp>
      <p:sp>
        <p:nvSpPr>
          <p:cNvPr id="5" name="תיבת טקסט 4">
            <a:extLst>
              <a:ext uri="{FF2B5EF4-FFF2-40B4-BE49-F238E27FC236}">
                <a16:creationId xmlns:a16="http://schemas.microsoft.com/office/drawing/2014/main" id="{AE416B35-FE9B-4ECB-A467-7542A642B569}"/>
              </a:ext>
            </a:extLst>
          </p:cNvPr>
          <p:cNvSpPr txBox="1"/>
          <p:nvPr/>
        </p:nvSpPr>
        <p:spPr>
          <a:xfrm>
            <a:off x="267628" y="712336"/>
            <a:ext cx="11385395" cy="2308324"/>
          </a:xfrm>
          <a:prstGeom prst="rect">
            <a:avLst/>
          </a:prstGeom>
          <a:noFill/>
        </p:spPr>
        <p:txBody>
          <a:bodyPr wrap="square" rtlCol="1">
            <a:spAutoFit/>
          </a:bodyPr>
          <a:lstStyle/>
          <a:p>
            <a:pPr algn="l" rtl="0"/>
            <a:r>
              <a:rPr lang="en-US" dirty="0">
                <a:latin typeface="Calibri Light" panose="020F0302020204030204" pitchFamily="34" charset="0"/>
                <a:cs typeface="Calibri Light" panose="020F0302020204030204" pitchFamily="34" charset="0"/>
              </a:rPr>
              <a:t>Given the results, I also checked the percentage where the motifs appear in the total alleles. When (number of motifs in the positions/number of alleles)=1, it can be concluded that in all the alleles in the same position the motif appears.</a:t>
            </a:r>
          </a:p>
          <a:p>
            <a:pPr algn="l" rtl="0"/>
            <a:r>
              <a:rPr lang="en-US" dirty="0">
                <a:latin typeface="Calibri Light" panose="020F0302020204030204" pitchFamily="34" charset="0"/>
                <a:cs typeface="Calibri Light" panose="020F0302020204030204" pitchFamily="34" charset="0"/>
              </a:rPr>
              <a:t>Since there is only one position in IGLV where the number of motifs is between 75\% -100\%, I focused on IGHV.</a:t>
            </a:r>
          </a:p>
          <a:p>
            <a:pPr algn="l" rtl="0"/>
            <a:endParaRPr lang="en-US" dirty="0">
              <a:latin typeface="Calibri Light" panose="020F0302020204030204" pitchFamily="34" charset="0"/>
              <a:cs typeface="Calibri Light" panose="020F0302020204030204" pitchFamily="34" charset="0"/>
            </a:endParaRPr>
          </a:p>
          <a:p>
            <a:pPr algn="l" rtl="0"/>
            <a:r>
              <a:rPr lang="en-US" dirty="0">
                <a:latin typeface="Calibri Light" panose="020F0302020204030204" pitchFamily="34" charset="0"/>
                <a:cs typeface="Calibri Light" panose="020F0302020204030204" pitchFamily="34" charset="0"/>
              </a:rPr>
              <a:t>Figure 8 demonstrates to us that there are positions in which the motif is very much preserved throughout all the alleles in the same family and beyond. They are kept in somewhat the same position in all the IGHV families I examined (IGHV1, IGHV2, IGHV3 and IGHV4).For example, the WRCY motif in position 307 (Figure 8D) appears in all IGHV1 alleles, 0.958% of IGHV2 alleles, 0.99% of IGHV3 alleles and all IGHV4 alleles.</a:t>
            </a:r>
            <a:endParaRPr lang="he-IL" dirty="0">
              <a:latin typeface="Calibri Light" panose="020F0302020204030204" pitchFamily="34" charset="0"/>
              <a:cs typeface="Calibri Light" panose="020F0302020204030204" pitchFamily="34" charset="0"/>
            </a:endParaRPr>
          </a:p>
        </p:txBody>
      </p:sp>
      <p:sp>
        <p:nvSpPr>
          <p:cNvPr id="7" name="תיבת טקסט 6">
            <a:extLst>
              <a:ext uri="{FF2B5EF4-FFF2-40B4-BE49-F238E27FC236}">
                <a16:creationId xmlns:a16="http://schemas.microsoft.com/office/drawing/2014/main" id="{3512CF64-923D-4AFB-BB16-B81900AE138B}"/>
              </a:ext>
            </a:extLst>
          </p:cNvPr>
          <p:cNvSpPr txBox="1"/>
          <p:nvPr/>
        </p:nvSpPr>
        <p:spPr>
          <a:xfrm>
            <a:off x="7025268" y="6238376"/>
            <a:ext cx="4716966" cy="461665"/>
          </a:xfrm>
          <a:prstGeom prst="rect">
            <a:avLst/>
          </a:prstGeom>
          <a:noFill/>
        </p:spPr>
        <p:txBody>
          <a:bodyPr wrap="square" rtlCol="1">
            <a:spAutoFit/>
          </a:bodyPr>
          <a:lstStyle/>
          <a:p>
            <a:pPr algn="l" rtl="0"/>
            <a:r>
              <a:rPr lang="en-US" sz="800" b="1" dirty="0">
                <a:latin typeface="Calibri Light" panose="020F0302020204030204" pitchFamily="34" charset="0"/>
                <a:cs typeface="Calibri Light" panose="020F0302020204030204" pitchFamily="34" charset="0"/>
              </a:rPr>
              <a:t>Figure 8</a:t>
            </a:r>
            <a:r>
              <a:rPr lang="en-US" sz="800" dirty="0">
                <a:latin typeface="Calibri Light" panose="020F0302020204030204" pitchFamily="34" charset="0"/>
                <a:cs typeface="Calibri Light" panose="020F0302020204030204" pitchFamily="34" charset="0"/>
              </a:rPr>
              <a:t>:</a:t>
            </a:r>
          </a:p>
          <a:p>
            <a:pPr algn="l" rtl="0"/>
            <a:r>
              <a:rPr lang="en-US" sz="800" dirty="0">
                <a:latin typeface="Calibri Light" panose="020F0302020204030204" pitchFamily="34" charset="0"/>
                <a:cs typeface="Calibri Light" panose="020F0302020204030204" pitchFamily="34" charset="0"/>
              </a:rPr>
              <a:t>Number of motifs in 2 (/) 4-mers position in IGHV, normalized by the number of alleles in each family.   </a:t>
            </a:r>
          </a:p>
          <a:p>
            <a:pPr algn="l" rtl="0"/>
            <a:r>
              <a:rPr lang="en-US" sz="800" dirty="0">
                <a:latin typeface="Calibri Light" panose="020F0302020204030204" pitchFamily="34" charset="0"/>
                <a:cs typeface="Calibri Light" panose="020F0302020204030204" pitchFamily="34" charset="0"/>
              </a:rPr>
              <a:t> Only positions in which the number of normalized motifs is greater than 1 are displayed</a:t>
            </a:r>
            <a:endParaRPr lang="he-IL" sz="800" dirty="0">
              <a:latin typeface="Calibri Light" panose="020F0302020204030204" pitchFamily="34" charset="0"/>
              <a:cs typeface="Calibri Light" panose="020F0302020204030204" pitchFamily="34" charset="0"/>
            </a:endParaRPr>
          </a:p>
        </p:txBody>
      </p:sp>
      <p:sp>
        <p:nvSpPr>
          <p:cNvPr id="8" name="מציין מיקום טקסט 2">
            <a:extLst>
              <a:ext uri="{FF2B5EF4-FFF2-40B4-BE49-F238E27FC236}">
                <a16:creationId xmlns:a16="http://schemas.microsoft.com/office/drawing/2014/main" id="{470005BD-E168-491A-84F5-E0C761EF4475}"/>
              </a:ext>
            </a:extLst>
          </p:cNvPr>
          <p:cNvSpPr>
            <a:spLocks noGrp="1"/>
          </p:cNvSpPr>
          <p:nvPr>
            <p:ph type="body" idx="1"/>
          </p:nvPr>
        </p:nvSpPr>
        <p:spPr>
          <a:xfrm>
            <a:off x="145315" y="119063"/>
            <a:ext cx="11507708" cy="581977"/>
          </a:xfrm>
        </p:spPr>
        <p:txBody>
          <a:bodyPr>
            <a:normAutofit/>
          </a:bodyPr>
          <a:lstStyle/>
          <a:p>
            <a:pPr algn="l" rtl="0"/>
            <a:r>
              <a:rPr lang="en-US" b="1" dirty="0">
                <a:solidFill>
                  <a:schemeClr val="tx1"/>
                </a:solidFill>
                <a:latin typeface="Segoe UI Black" panose="020B0A02040204020203" pitchFamily="34" charset="0"/>
                <a:ea typeface="Segoe UI Black" panose="020B0A02040204020203" pitchFamily="34" charset="0"/>
              </a:rPr>
              <a:t>Results- </a:t>
            </a:r>
            <a:r>
              <a:rPr lang="en-US" dirty="0">
                <a:latin typeface="Calibri Light" panose="020F0302020204030204" pitchFamily="34" charset="0"/>
                <a:cs typeface="Calibri Light" panose="020F0302020204030204" pitchFamily="34" charset="0"/>
              </a:rPr>
              <a:t>The preserve of motifs in the positions.</a:t>
            </a:r>
          </a:p>
          <a:p>
            <a:pPr algn="l" rtl="0"/>
            <a:endParaRPr lang="he-IL" b="1" dirty="0">
              <a:solidFill>
                <a:schemeClr val="tx1"/>
              </a:solidFill>
              <a:latin typeface="Segoe UI Black" panose="020B0A02040204020203" pitchFamily="34" charset="0"/>
              <a:ea typeface="Segoe UI Black" panose="020B0A02040204020203" pitchFamily="34" charset="0"/>
            </a:endParaRPr>
          </a:p>
        </p:txBody>
      </p:sp>
      <p:pic>
        <p:nvPicPr>
          <p:cNvPr id="11" name="תמונה 10">
            <a:extLst>
              <a:ext uri="{FF2B5EF4-FFF2-40B4-BE49-F238E27FC236}">
                <a16:creationId xmlns:a16="http://schemas.microsoft.com/office/drawing/2014/main" id="{1F3929A0-6826-4DA3-9954-0B3AC12040E1}"/>
              </a:ext>
            </a:extLst>
          </p:cNvPr>
          <p:cNvPicPr>
            <a:picLocks noChangeAspect="1"/>
          </p:cNvPicPr>
          <p:nvPr/>
        </p:nvPicPr>
        <p:blipFill rotWithShape="1">
          <a:blip r:embed="rId2"/>
          <a:srcRect l="39688" t="22778" r="17291" b="13167"/>
          <a:stretch/>
        </p:blipFill>
        <p:spPr>
          <a:xfrm>
            <a:off x="7025268" y="3130658"/>
            <a:ext cx="4716966" cy="3096422"/>
          </a:xfrm>
          <a:prstGeom prst="rect">
            <a:avLst/>
          </a:prstGeom>
        </p:spPr>
      </p:pic>
    </p:spTree>
    <p:extLst>
      <p:ext uri="{BB962C8B-B14F-4D97-AF65-F5344CB8AC3E}">
        <p14:creationId xmlns:p14="http://schemas.microsoft.com/office/powerpoint/2010/main" val="2851111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5B605FF0-0274-4CC5-AFB3-88C3A1676090}"/>
              </a:ext>
            </a:extLst>
          </p:cNvPr>
          <p:cNvSpPr txBox="1"/>
          <p:nvPr/>
        </p:nvSpPr>
        <p:spPr>
          <a:xfrm>
            <a:off x="291790" y="1394937"/>
            <a:ext cx="11608419" cy="3416320"/>
          </a:xfrm>
          <a:prstGeom prst="rect">
            <a:avLst/>
          </a:prstGeom>
          <a:noFill/>
        </p:spPr>
        <p:txBody>
          <a:bodyPr wrap="square" rtlCol="1">
            <a:spAutoFit/>
          </a:bodyPr>
          <a:lstStyle/>
          <a:p>
            <a:pPr marL="285750" indent="-285750" algn="l" rtl="0">
              <a:buFont typeface="Arial" panose="020B0604020202020204" pitchFamily="34" charset="0"/>
              <a:buChar char="•"/>
            </a:pPr>
            <a:r>
              <a:rPr lang="en-US" dirty="0">
                <a:latin typeface="Calibri Light" panose="020F0302020204030204" pitchFamily="34" charset="0"/>
                <a:cs typeface="Calibri Light" panose="020F0302020204030204" pitchFamily="34" charset="0"/>
              </a:rPr>
              <a:t>I have not been able to prove that there is a region where there is a high amount of motifs.</a:t>
            </a:r>
          </a:p>
          <a:p>
            <a:pPr marL="285750" indent="-285750" algn="l" rtl="0">
              <a:buFont typeface="Arial" panose="020B0604020202020204" pitchFamily="34" charset="0"/>
              <a:buChar char="•"/>
            </a:pPr>
            <a:r>
              <a:rPr lang="en-US" dirty="0">
                <a:latin typeface="Calibri Light" panose="020F0302020204030204" pitchFamily="34" charset="0"/>
                <a:cs typeface="Calibri Light" panose="020F0302020204030204" pitchFamily="34" charset="0"/>
              </a:rPr>
              <a:t>I have not been able to link the number of motifs in different regions to the Shannon index.</a:t>
            </a:r>
          </a:p>
          <a:p>
            <a:pPr marL="285750" indent="-285750" algn="l" rtl="0">
              <a:buFont typeface="Arial" panose="020B0604020202020204" pitchFamily="34" charset="0"/>
              <a:buChar char="•"/>
            </a:pPr>
            <a:r>
              <a:rPr lang="en-US" dirty="0">
                <a:latin typeface="Calibri Light" panose="020F0302020204030204" pitchFamily="34" charset="0"/>
                <a:cs typeface="Calibri Light" panose="020F0302020204030204" pitchFamily="34" charset="0"/>
              </a:rPr>
              <a:t> I have seen is that in the positions where the number of motifs is high, their diversity is low therefore I can conclude that the identity of the nucleotides is maintained relatively or completely in the motifs in the same position and there are positions where the motif is very well preserved in the same family and in several families. </a:t>
            </a:r>
          </a:p>
          <a:p>
            <a:pPr marL="285750" indent="-285750" algn="l" rtl="0">
              <a:buFont typeface="Arial" panose="020B0604020202020204" pitchFamily="34" charset="0"/>
              <a:buChar char="•"/>
            </a:pPr>
            <a:r>
              <a:rPr lang="en-US" dirty="0">
                <a:latin typeface="Calibri Light" panose="020F0302020204030204" pitchFamily="34" charset="0"/>
                <a:cs typeface="Calibri Light" panose="020F0302020204030204" pitchFamily="34" charset="0"/>
              </a:rPr>
              <a:t>The number of IGLV alleles was relatively small and there are regions where there were more gaps so although the data were calculated relatively, the amount of data was smaller which could create biases. </a:t>
            </a:r>
          </a:p>
          <a:p>
            <a:pPr marL="285750" indent="-285750" algn="l" rtl="0">
              <a:buFont typeface="Arial" panose="020B0604020202020204" pitchFamily="34" charset="0"/>
              <a:buChar char="•"/>
            </a:pPr>
            <a:endParaRPr lang="en-US" dirty="0">
              <a:latin typeface="Calibri Light" panose="020F0302020204030204" pitchFamily="34" charset="0"/>
              <a:cs typeface="Calibri Light" panose="020F0302020204030204" pitchFamily="34" charset="0"/>
            </a:endParaRPr>
          </a:p>
          <a:p>
            <a:pPr algn="l" rtl="0"/>
            <a:r>
              <a:rPr lang="en-US" dirty="0">
                <a:latin typeface="Calibri Light" panose="020F0302020204030204" pitchFamily="34" charset="0"/>
                <a:cs typeface="Calibri Light" panose="020F0302020204030204" pitchFamily="34" charset="0"/>
              </a:rPr>
              <a:t>For further experimentation, I would recommend confirming my claim that the identity of the nucleotides is maintained in positions where the number of motifs is high and the diversity is low, examine whether the nucleotides appearing in motifs are more coding for amino acids of a certain type and try to examine in other calculations the difference between the number of motifs in CDRs and FRs and try to reach an unambiguous result.</a:t>
            </a:r>
            <a:endParaRPr lang="he-IL" dirty="0">
              <a:latin typeface="Calibri Light" panose="020F0302020204030204" pitchFamily="34" charset="0"/>
              <a:cs typeface="Calibri Light" panose="020F0302020204030204" pitchFamily="34" charset="0"/>
            </a:endParaRPr>
          </a:p>
        </p:txBody>
      </p:sp>
      <p:sp>
        <p:nvSpPr>
          <p:cNvPr id="7" name="מציין מיקום טקסט 2">
            <a:extLst>
              <a:ext uri="{FF2B5EF4-FFF2-40B4-BE49-F238E27FC236}">
                <a16:creationId xmlns:a16="http://schemas.microsoft.com/office/drawing/2014/main" id="{F08B0BFD-FAF1-4399-9416-5B9BAF1FF69A}"/>
              </a:ext>
            </a:extLst>
          </p:cNvPr>
          <p:cNvSpPr>
            <a:spLocks noGrp="1"/>
          </p:cNvSpPr>
          <p:nvPr>
            <p:ph type="body" idx="1"/>
          </p:nvPr>
        </p:nvSpPr>
        <p:spPr>
          <a:xfrm>
            <a:off x="291790" y="226085"/>
            <a:ext cx="2470150" cy="581977"/>
          </a:xfrm>
        </p:spPr>
        <p:txBody>
          <a:bodyPr/>
          <a:lstStyle/>
          <a:p>
            <a:pPr algn="l" rtl="0"/>
            <a:r>
              <a:rPr kumimoji="0" lang="he-IL" altLang="he-IL" sz="2400" b="0" i="0" u="none" strike="noStrike" cap="none" normalizeH="0" baseline="0" dirty="0">
                <a:ln>
                  <a:noFill/>
                </a:ln>
                <a:solidFill>
                  <a:srgbClr val="202124"/>
                </a:solidFill>
                <a:effectLst/>
                <a:latin typeface="Segoe UI Black" panose="020B0A02040204020203" pitchFamily="34" charset="0"/>
                <a:ea typeface="Segoe UI Black" panose="020B0A02040204020203" pitchFamily="34" charset="0"/>
              </a:rPr>
              <a:t>Conclusions</a:t>
            </a:r>
            <a:endParaRPr lang="he-IL" b="1" dirty="0">
              <a:solidFill>
                <a:schemeClr val="tx1"/>
              </a:solidFill>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161809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C5BA2AFD-1D78-47EB-BECD-3F2171782D28}"/>
              </a:ext>
            </a:extLst>
          </p:cNvPr>
          <p:cNvSpPr txBox="1"/>
          <p:nvPr/>
        </p:nvSpPr>
        <p:spPr>
          <a:xfrm>
            <a:off x="193040" y="43736"/>
            <a:ext cx="11513685" cy="4247317"/>
          </a:xfrm>
          <a:prstGeom prst="rect">
            <a:avLst/>
          </a:prstGeom>
          <a:noFill/>
        </p:spPr>
        <p:txBody>
          <a:bodyPr wrap="square" rtlCol="1">
            <a:spAutoFit/>
          </a:bodyPr>
          <a:lstStyle/>
          <a:p>
            <a:pPr algn="l" rtl="0"/>
            <a:r>
              <a:rPr lang="en-US" b="1" dirty="0">
                <a:solidFill>
                  <a:srgbClr val="2C3E50"/>
                </a:solidFill>
                <a:latin typeface="Segoe UI Black" panose="020B0A02040204020203" pitchFamily="34" charset="0"/>
                <a:ea typeface="Segoe UI Black" panose="020B0A02040204020203" pitchFamily="34" charset="0"/>
              </a:rPr>
              <a:t>B</a:t>
            </a:r>
            <a:r>
              <a:rPr lang="en-US" b="1" i="0" dirty="0">
                <a:solidFill>
                  <a:srgbClr val="2C3E50"/>
                </a:solidFill>
                <a:effectLst/>
                <a:latin typeface="Segoe UI Black" panose="020B0A02040204020203" pitchFamily="34" charset="0"/>
                <a:ea typeface="Segoe UI Black" panose="020B0A02040204020203" pitchFamily="34" charset="0"/>
              </a:rPr>
              <a:t>ackground</a:t>
            </a:r>
          </a:p>
          <a:p>
            <a:pPr algn="l"/>
            <a:endParaRPr lang="en-US" b="0" i="0" dirty="0">
              <a:solidFill>
                <a:srgbClr val="231F20"/>
              </a:solidFill>
              <a:effectLst/>
              <a:latin typeface="ff1"/>
            </a:endParaRPr>
          </a:p>
          <a:p>
            <a:pPr algn="l"/>
            <a:r>
              <a:rPr lang="en-US" b="0" i="0" dirty="0">
                <a:solidFill>
                  <a:srgbClr val="231F20"/>
                </a:solidFill>
                <a:effectLst/>
                <a:latin typeface="+mj-lt"/>
              </a:rPr>
              <a:t>B cells express receptors (BCRs) to various antigens, each BCR is uniquely specialized to recognize and counteract a</a:t>
            </a:r>
          </a:p>
          <a:p>
            <a:pPr algn="l"/>
            <a:r>
              <a:rPr lang="en-US" b="0" i="0" dirty="0">
                <a:solidFill>
                  <a:srgbClr val="231F20"/>
                </a:solidFill>
                <a:effectLst/>
                <a:latin typeface="+mj-lt"/>
              </a:rPr>
              <a:t>particular new or recurrent pathogen. This receptor is a membrane-bound immunoglobulin (Ig) consisting of a heterodimer of identical pairs of the Ig heavy and light chains, which are responsible for the clonal diversity of the B cell repertoire</a:t>
            </a:r>
            <a:r>
              <a:rPr lang="en-US" dirty="0">
                <a:solidFill>
                  <a:srgbClr val="231F20"/>
                </a:solidFill>
                <a:latin typeface="+mj-lt"/>
              </a:rPr>
              <a:t>.</a:t>
            </a:r>
          </a:p>
          <a:p>
            <a:pPr algn="l"/>
            <a:r>
              <a:rPr lang="en-US" dirty="0">
                <a:solidFill>
                  <a:srgbClr val="231F20"/>
                </a:solidFill>
                <a:latin typeface="+mj-lt"/>
              </a:rPr>
              <a:t>There is </a:t>
            </a:r>
            <a:r>
              <a:rPr lang="en-US" b="0" i="0" dirty="0">
                <a:solidFill>
                  <a:srgbClr val="231F20"/>
                </a:solidFill>
                <a:effectLst/>
                <a:latin typeface="+mj-lt"/>
              </a:rPr>
              <a:t>concentrated regions where the variance is high, called complementarity-determining regions (CDRs). These regions are on the connecting loops of the beta strands of VH and VL and create the antigen-binding site in the antibody molecule. The rest of the regions have lower variance and are called framework regions (FRs).</a:t>
            </a:r>
            <a:endParaRPr lang="he-IL" b="0" i="0" dirty="0">
              <a:solidFill>
                <a:srgbClr val="231F20"/>
              </a:solidFill>
              <a:effectLst/>
              <a:latin typeface="+mj-lt"/>
            </a:endParaRPr>
          </a:p>
          <a:p>
            <a:pPr algn="l"/>
            <a:endParaRPr lang="he-IL" b="0" i="0" dirty="0">
              <a:solidFill>
                <a:srgbClr val="231F20"/>
              </a:solidFill>
              <a:effectLst/>
              <a:latin typeface="+mj-lt"/>
            </a:endParaRPr>
          </a:p>
          <a:p>
            <a:pPr algn="l"/>
            <a:r>
              <a:rPr lang="en-US" b="0" i="0" dirty="0">
                <a:solidFill>
                  <a:srgbClr val="231F20"/>
                </a:solidFill>
                <a:effectLst/>
                <a:latin typeface="+mj-lt"/>
              </a:rPr>
              <a:t>Ig genes are rarely considered disease susceptibility genes, despite their obvious and central contributions to immune function. Recent work has shown that strong genetically determined biases shape an individual’s repertoire. It has also shown that a single codon change can alter the ability of an Ig gene to encode protective antibodies.</a:t>
            </a:r>
          </a:p>
          <a:p>
            <a:endParaRPr lang="he-IL" dirty="0"/>
          </a:p>
          <a:p>
            <a:endParaRPr lang="he-IL" dirty="0"/>
          </a:p>
          <a:p>
            <a:pPr algn="l"/>
            <a:endParaRPr lang="he-IL" dirty="0"/>
          </a:p>
        </p:txBody>
      </p:sp>
      <p:pic>
        <p:nvPicPr>
          <p:cNvPr id="6" name="Picture 4" descr="The Complementarity-determining regions (CDR) of m CRP antibody.">
            <a:extLst>
              <a:ext uri="{FF2B5EF4-FFF2-40B4-BE49-F238E27FC236}">
                <a16:creationId xmlns:a16="http://schemas.microsoft.com/office/drawing/2014/main" id="{87C61DB3-6B08-4E71-844E-54538B885C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1" t="7517" r="2988"/>
          <a:stretch/>
        </p:blipFill>
        <p:spPr bwMode="auto">
          <a:xfrm>
            <a:off x="2287858" y="3735658"/>
            <a:ext cx="7616283" cy="275885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978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יבת טקסט 5">
            <a:extLst>
              <a:ext uri="{FF2B5EF4-FFF2-40B4-BE49-F238E27FC236}">
                <a16:creationId xmlns:a16="http://schemas.microsoft.com/office/drawing/2014/main" id="{00490D10-3E0B-4858-B5EE-902D0D27F28C}"/>
              </a:ext>
            </a:extLst>
          </p:cNvPr>
          <p:cNvSpPr txBox="1"/>
          <p:nvPr/>
        </p:nvSpPr>
        <p:spPr>
          <a:xfrm>
            <a:off x="260645" y="258371"/>
            <a:ext cx="11386229" cy="4801314"/>
          </a:xfrm>
          <a:prstGeom prst="rect">
            <a:avLst/>
          </a:prstGeom>
          <a:noFill/>
        </p:spPr>
        <p:txBody>
          <a:bodyPr wrap="square" rtlCol="1">
            <a:spAutoFit/>
          </a:bodyPr>
          <a:lstStyle/>
          <a:p>
            <a:pPr algn="l" rtl="0"/>
            <a:r>
              <a:rPr lang="en-US" b="1" dirty="0">
                <a:solidFill>
                  <a:srgbClr val="2C3E50"/>
                </a:solidFill>
                <a:latin typeface="Segoe UI Black" panose="020B0A02040204020203" pitchFamily="34" charset="0"/>
                <a:ea typeface="Segoe UI Black" panose="020B0A02040204020203" pitchFamily="34" charset="0"/>
              </a:rPr>
              <a:t>B</a:t>
            </a:r>
            <a:r>
              <a:rPr lang="en-US" b="1" i="0" dirty="0">
                <a:solidFill>
                  <a:srgbClr val="2C3E50"/>
                </a:solidFill>
                <a:effectLst/>
                <a:latin typeface="Segoe UI Black" panose="020B0A02040204020203" pitchFamily="34" charset="0"/>
                <a:ea typeface="Segoe UI Black" panose="020B0A02040204020203" pitchFamily="34" charset="0"/>
              </a:rPr>
              <a:t>ackground</a:t>
            </a:r>
          </a:p>
          <a:p>
            <a:pPr algn="l" rtl="0"/>
            <a:endParaRPr lang="he-IL" dirty="0"/>
          </a:p>
          <a:p>
            <a:endParaRPr lang="he-IL" dirty="0">
              <a:latin typeface="Calibri Light" panose="020F0302020204030204" pitchFamily="34" charset="0"/>
              <a:cs typeface="Calibri Light" panose="020F0302020204030204" pitchFamily="34" charset="0"/>
            </a:endParaRPr>
          </a:p>
          <a:p>
            <a:pPr algn="l"/>
            <a:r>
              <a:rPr lang="en-US" dirty="0">
                <a:latin typeface="Calibri Light" panose="020F0302020204030204" pitchFamily="34" charset="0"/>
                <a:cs typeface="Calibri Light" panose="020F0302020204030204" pitchFamily="34" charset="0"/>
              </a:rPr>
              <a:t>The huge diversity of the antibody repertoire is generated by two processes:</a:t>
            </a:r>
          </a:p>
          <a:p>
            <a:pPr algn="l"/>
            <a:endParaRPr lang="en-US" dirty="0"/>
          </a:p>
          <a:p>
            <a:pPr marL="285750" indent="-285750" algn="l" rtl="0">
              <a:buFont typeface="Wingdings" panose="05000000000000000000" pitchFamily="2" charset="2"/>
              <a:buChar char="v"/>
            </a:pPr>
            <a:r>
              <a:rPr lang="en-US" dirty="0"/>
              <a:t>  </a:t>
            </a:r>
            <a:r>
              <a:rPr lang="en-US" dirty="0">
                <a:latin typeface="Calibri Light" panose="020F0302020204030204" pitchFamily="34" charset="0"/>
                <a:cs typeface="Calibri Light" panose="020F0302020204030204" pitchFamily="34" charset="0"/>
              </a:rPr>
              <a:t>V(D)J  recombination - recombination of germline gene segments (V, D, and J for heavy chains, V and J for light chains) to create the B cell receptor (BCR). </a:t>
            </a:r>
          </a:p>
          <a:p>
            <a:pPr algn="l" rtl="0"/>
            <a:endParaRPr lang="en-US" dirty="0"/>
          </a:p>
          <a:p>
            <a:pPr marL="285750" indent="-285750" algn="l" rtl="0">
              <a:buFont typeface="Wingdings" panose="05000000000000000000" pitchFamily="2" charset="2"/>
              <a:buChar char="v"/>
            </a:pPr>
            <a:r>
              <a:rPr lang="en-US" dirty="0">
                <a:latin typeface="Calibri Light" panose="020F0302020204030204" pitchFamily="34" charset="0"/>
                <a:cs typeface="Calibri Light" panose="020F0302020204030204" pitchFamily="34" charset="0"/>
              </a:rPr>
              <a:t>somatic hypermutation (SHM) - SHM occurs in antigen-activated germinal center B cells and contributes to antibody affinity maturation, by creating point mutations that may cause amino acid substitutions in the VL and VH regions. Current models of SHM consider activation-induced deaminase (AID), along with several DNA repair pathways, as critical to the mutation process. AID initiates SHM by converting cytosines to uracils, thus creating U:G mismatches in the Ig V(D)J sequence. If not repaired before cell replication, these mismatches produce C → T (thymine) transition mutations. there are clear intrinsic biases, both in the bases that are targeted (Hot spot) and the substitutions that are introduced, Hot-spots include WR</a:t>
            </a:r>
            <a:r>
              <a:rPr lang="en-US" u="sng" dirty="0">
                <a:latin typeface="Calibri Light" panose="020F0302020204030204" pitchFamily="34" charset="0"/>
                <a:cs typeface="Calibri Light" panose="020F0302020204030204" pitchFamily="34" charset="0"/>
              </a:rPr>
              <a:t>C</a:t>
            </a:r>
            <a:r>
              <a:rPr lang="en-US" dirty="0">
                <a:latin typeface="Calibri Light" panose="020F0302020204030204" pitchFamily="34" charset="0"/>
                <a:cs typeface="Calibri Light" panose="020F0302020204030204" pitchFamily="34" charset="0"/>
              </a:rPr>
              <a:t>Y/R</a:t>
            </a:r>
            <a:r>
              <a:rPr lang="en-US" u="sng" dirty="0">
                <a:latin typeface="Calibri Light" panose="020F0302020204030204" pitchFamily="34" charset="0"/>
                <a:cs typeface="Calibri Light" panose="020F0302020204030204" pitchFamily="34" charset="0"/>
              </a:rPr>
              <a:t>G</a:t>
            </a:r>
            <a:r>
              <a:rPr lang="en-US" dirty="0">
                <a:latin typeface="Calibri Light" panose="020F0302020204030204" pitchFamily="34" charset="0"/>
                <a:cs typeface="Calibri Light" panose="020F0302020204030204" pitchFamily="34" charset="0"/>
              </a:rPr>
              <a:t>YW and W</a:t>
            </a:r>
            <a:r>
              <a:rPr lang="en-US" u="sng" dirty="0">
                <a:latin typeface="Calibri Light" panose="020F0302020204030204" pitchFamily="34" charset="0"/>
                <a:cs typeface="Calibri Light" panose="020F0302020204030204" pitchFamily="34" charset="0"/>
              </a:rPr>
              <a:t>A</a:t>
            </a:r>
            <a:r>
              <a:rPr lang="en-US" dirty="0">
                <a:latin typeface="Calibri Light" panose="020F0302020204030204" pitchFamily="34" charset="0"/>
                <a:cs typeface="Calibri Light" panose="020F0302020204030204" pitchFamily="34" charset="0"/>
              </a:rPr>
              <a:t>/</a:t>
            </a:r>
            <a:r>
              <a:rPr lang="en-US" u="sng" dirty="0">
                <a:latin typeface="Calibri Light" panose="020F0302020204030204" pitchFamily="34" charset="0"/>
                <a:cs typeface="Calibri Light" panose="020F0302020204030204" pitchFamily="34" charset="0"/>
              </a:rPr>
              <a:t>T</a:t>
            </a:r>
            <a:r>
              <a:rPr lang="en-US" dirty="0">
                <a:latin typeface="Calibri Light" panose="020F0302020204030204" pitchFamily="34" charset="0"/>
                <a:cs typeface="Calibri Light" panose="020F0302020204030204" pitchFamily="34" charset="0"/>
              </a:rPr>
              <a:t>W </a:t>
            </a:r>
            <a:r>
              <a:rPr lang="en-US" dirty="0"/>
              <a:t>where</a:t>
            </a:r>
            <a:r>
              <a:rPr lang="en-US" dirty="0">
                <a:latin typeface="Calibri Light" panose="020F0302020204030204" pitchFamily="34" charset="0"/>
                <a:cs typeface="Calibri Light" panose="020F0302020204030204" pitchFamily="34" charset="0"/>
              </a:rPr>
              <a:t>, W= (A, T), Y= (C, T) and R= (G, A).</a:t>
            </a:r>
            <a:endParaRPr lang="he-IL" dirty="0">
              <a:latin typeface="Calibri Light" panose="020F0302020204030204" pitchFamily="34" charset="0"/>
              <a:cs typeface="Calibri Light" panose="020F0302020204030204" pitchFamily="34" charset="0"/>
            </a:endParaRPr>
          </a:p>
          <a:p>
            <a:pPr algn="l"/>
            <a:r>
              <a:rPr lang="en-US" dirty="0">
                <a:latin typeface="Calibri Light" panose="020F0302020204030204" pitchFamily="34" charset="0"/>
                <a:cs typeface="Calibri Light" panose="020F0302020204030204" pitchFamily="34" charset="0"/>
              </a:rPr>
              <a:t>By analyzing germline Ig sequences, we can predict motif target sites to SHM.</a:t>
            </a:r>
            <a:endParaRPr lang="he-IL" dirty="0"/>
          </a:p>
          <a:p>
            <a:endParaRPr lang="he-IL" dirty="0"/>
          </a:p>
        </p:txBody>
      </p:sp>
    </p:spTree>
    <p:extLst>
      <p:ext uri="{BB962C8B-B14F-4D97-AF65-F5344CB8AC3E}">
        <p14:creationId xmlns:p14="http://schemas.microsoft.com/office/powerpoint/2010/main" val="2272599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יבת טקסט 5">
            <a:extLst>
              <a:ext uri="{FF2B5EF4-FFF2-40B4-BE49-F238E27FC236}">
                <a16:creationId xmlns:a16="http://schemas.microsoft.com/office/drawing/2014/main" id="{1B570D74-1645-4102-B6AD-B179C8D7AF97}"/>
              </a:ext>
            </a:extLst>
          </p:cNvPr>
          <p:cNvSpPr txBox="1"/>
          <p:nvPr/>
        </p:nvSpPr>
        <p:spPr>
          <a:xfrm>
            <a:off x="0" y="570746"/>
            <a:ext cx="12192000" cy="6186309"/>
          </a:xfrm>
          <a:prstGeom prst="rect">
            <a:avLst/>
          </a:prstGeom>
          <a:noFill/>
        </p:spPr>
        <p:txBody>
          <a:bodyPr wrap="square">
            <a:spAutoFit/>
          </a:bodyPr>
          <a:lstStyle/>
          <a:p>
            <a:pPr algn="l" rtl="0"/>
            <a:r>
              <a:rPr lang="he-IL" dirty="0">
                <a:latin typeface="Calibri Light" panose="020F0302020204030204" pitchFamily="34" charset="0"/>
                <a:cs typeface="Calibri Light" panose="020F0302020204030204" pitchFamily="34" charset="0"/>
              </a:rPr>
              <a:t>The primary goal of this project is to examine the hot spot motifs in CDRs and FRs in Ig heavy and light variable region sequences . </a:t>
            </a:r>
            <a:endParaRPr lang="en-US" dirty="0">
              <a:latin typeface="Calibri Light" panose="020F0302020204030204" pitchFamily="34" charset="0"/>
              <a:cs typeface="Calibri Light" panose="020F0302020204030204" pitchFamily="34" charset="0"/>
            </a:endParaRPr>
          </a:p>
          <a:p>
            <a:pPr algn="l" rtl="0"/>
            <a:endParaRPr lang="en-US" dirty="0"/>
          </a:p>
          <a:p>
            <a:pPr algn="l" rtl="0"/>
            <a:r>
              <a:rPr lang="en-US" dirty="0">
                <a:latin typeface="Calibri Light" panose="020F0302020204030204" pitchFamily="34" charset="0"/>
                <a:cs typeface="Calibri Light" panose="020F0302020204030204" pitchFamily="34" charset="0"/>
              </a:rPr>
              <a:t>This was performed using the following steps:</a:t>
            </a:r>
            <a:endParaRPr lang="he-IL" dirty="0">
              <a:latin typeface="Calibri Light" panose="020F0302020204030204" pitchFamily="34" charset="0"/>
              <a:cs typeface="Calibri Light" panose="020F0302020204030204" pitchFamily="34" charset="0"/>
            </a:endParaRPr>
          </a:p>
          <a:p>
            <a:pPr marL="285750" indent="-285750" algn="l" rtl="0">
              <a:buFont typeface="Courier New" panose="02070309020205020404" pitchFamily="49" charset="0"/>
              <a:buChar char="o"/>
            </a:pPr>
            <a:r>
              <a:rPr kumimoji="0" lang="he-IL" altLang="he-IL" sz="1800" b="0" i="0" u="none" strike="noStrike" cap="none" normalizeH="0" baseline="0" dirty="0">
                <a:ln>
                  <a:noFill/>
                </a:ln>
                <a:solidFill>
                  <a:srgbClr val="202124"/>
                </a:solidFill>
                <a:effectLst/>
                <a:latin typeface="Calibri Light" panose="020F0302020204030204" pitchFamily="34" charset="0"/>
                <a:cs typeface="Calibri Light" panose="020F0302020204030204" pitchFamily="34" charset="0"/>
              </a:rPr>
              <a:t>Checking</a:t>
            </a:r>
            <a:r>
              <a:rPr kumimoji="0" lang="en-US" altLang="he-IL" sz="1800" b="0" i="0" u="none" strike="noStrike" cap="none" normalizeH="0" baseline="0" dirty="0">
                <a:ln>
                  <a:noFill/>
                </a:ln>
                <a:solidFill>
                  <a:srgbClr val="202124"/>
                </a:solidFill>
                <a:effectLst/>
                <a:latin typeface="Calibri Light" panose="020F0302020204030204" pitchFamily="34" charset="0"/>
                <a:cs typeface="Calibri Light" panose="020F0302020204030204" pitchFamily="34" charset="0"/>
              </a:rPr>
              <a:t> the</a:t>
            </a:r>
            <a:r>
              <a:rPr kumimoji="0" lang="he-IL" altLang="he-IL" sz="1800" b="0" i="0" u="none" strike="noStrike" cap="none" normalizeH="0" baseline="0" dirty="0">
                <a:ln>
                  <a:noFill/>
                </a:ln>
                <a:solidFill>
                  <a:srgbClr val="202124"/>
                </a:solidFill>
                <a:effectLst/>
                <a:latin typeface="Calibri Light" panose="020F0302020204030204" pitchFamily="34" charset="0"/>
                <a:cs typeface="Calibri Light" panose="020F0302020204030204" pitchFamily="34" charset="0"/>
              </a:rPr>
              <a:t> diversity in </a:t>
            </a:r>
            <a:r>
              <a:rPr kumimoji="0" lang="en-US" altLang="he-IL" sz="1800" b="0" i="0" u="none" strike="noStrike" cap="none" normalizeH="0" baseline="0" dirty="0">
                <a:ln>
                  <a:noFill/>
                </a:ln>
                <a:solidFill>
                  <a:srgbClr val="202124"/>
                </a:solidFill>
                <a:effectLst/>
                <a:latin typeface="Calibri Light" panose="020F0302020204030204" pitchFamily="34" charset="0"/>
                <a:cs typeface="Calibri Light" panose="020F0302020204030204" pitchFamily="34" charset="0"/>
              </a:rPr>
              <a:t>CDRs and FRs.</a:t>
            </a:r>
          </a:p>
          <a:p>
            <a:pPr marL="285750" indent="-285750" algn="l" rtl="0">
              <a:buFont typeface="Courier New" panose="02070309020205020404" pitchFamily="49" charset="0"/>
              <a:buChar char="o"/>
            </a:pPr>
            <a:r>
              <a:rPr kumimoji="0" lang="he-IL" altLang="he-IL" sz="1800" b="0" i="0" u="none" strike="noStrike" cap="none" normalizeH="0" baseline="0" dirty="0">
                <a:ln>
                  <a:noFill/>
                </a:ln>
                <a:solidFill>
                  <a:srgbClr val="202124"/>
                </a:solidFill>
                <a:effectLst/>
                <a:latin typeface="Calibri Light" panose="020F0302020204030204" pitchFamily="34" charset="0"/>
                <a:cs typeface="Calibri Light" panose="020F0302020204030204" pitchFamily="34" charset="0"/>
              </a:rPr>
              <a:t>Checking </a:t>
            </a:r>
            <a:r>
              <a:rPr kumimoji="0" lang="en-US" altLang="he-IL" sz="1800" b="0" i="0" u="none" strike="noStrike" cap="none" normalizeH="0" baseline="0" dirty="0">
                <a:ln>
                  <a:noFill/>
                </a:ln>
                <a:solidFill>
                  <a:srgbClr val="202124"/>
                </a:solidFill>
                <a:effectLst/>
                <a:latin typeface="Calibri Light" panose="020F0302020204030204" pitchFamily="34" charset="0"/>
                <a:cs typeface="Calibri Light" panose="020F0302020204030204" pitchFamily="34" charset="0"/>
              </a:rPr>
              <a:t> if </a:t>
            </a:r>
            <a:r>
              <a:rPr lang="en-US" dirty="0">
                <a:latin typeface="Calibri Light" panose="020F0302020204030204" pitchFamily="34" charset="0"/>
                <a:cs typeface="Calibri Light" panose="020F0302020204030204" pitchFamily="34" charset="0"/>
              </a:rPr>
              <a:t>there is a difference in the frequency of the motifs in CDRs and FRs.</a:t>
            </a:r>
          </a:p>
          <a:p>
            <a:pPr marL="285750" indent="-285750" algn="l" rtl="0">
              <a:buFont typeface="Courier New" panose="02070309020205020404" pitchFamily="49" charset="0"/>
              <a:buChar char="o"/>
            </a:pPr>
            <a:r>
              <a:rPr kumimoji="0" lang="he-IL" altLang="he-IL" sz="1800" b="0" i="0" u="none" strike="noStrike" cap="none" normalizeH="0" baseline="0" dirty="0">
                <a:ln>
                  <a:noFill/>
                </a:ln>
                <a:solidFill>
                  <a:srgbClr val="202124"/>
                </a:solidFill>
                <a:effectLst/>
                <a:latin typeface="Calibri Light" panose="020F0302020204030204" pitchFamily="34" charset="0"/>
                <a:cs typeface="Calibri Light" panose="020F0302020204030204" pitchFamily="34" charset="0"/>
              </a:rPr>
              <a:t>Checking </a:t>
            </a:r>
            <a:r>
              <a:rPr kumimoji="0" lang="en-US" altLang="he-IL" sz="1800" b="0" i="0" u="none" strike="noStrike" cap="none" normalizeH="0" baseline="0" dirty="0">
                <a:ln>
                  <a:noFill/>
                </a:ln>
                <a:solidFill>
                  <a:srgbClr val="202124"/>
                </a:solidFill>
                <a:effectLst/>
                <a:latin typeface="Calibri Light" panose="020F0302020204030204" pitchFamily="34" charset="0"/>
                <a:cs typeface="Calibri Light" panose="020F0302020204030204" pitchFamily="34" charset="0"/>
              </a:rPr>
              <a:t>t</a:t>
            </a:r>
            <a:r>
              <a:rPr lang="en-US" dirty="0">
                <a:latin typeface="Calibri Light" panose="020F0302020204030204" pitchFamily="34" charset="0"/>
                <a:cs typeface="Calibri Light" panose="020F0302020204030204" pitchFamily="34" charset="0"/>
              </a:rPr>
              <a:t>he correlation between the number of motifs and Shannon index in CDRs and FRs.</a:t>
            </a:r>
          </a:p>
          <a:p>
            <a:pPr marL="285750" indent="-285750" algn="l" rtl="0">
              <a:buFont typeface="Courier New" panose="02070309020205020404" pitchFamily="49" charset="0"/>
              <a:buChar char="o"/>
            </a:pPr>
            <a:r>
              <a:rPr kumimoji="0" lang="he-IL" altLang="he-IL" sz="1800" b="0" i="0" u="none" strike="noStrike" cap="none" normalizeH="0" baseline="0" dirty="0">
                <a:ln>
                  <a:noFill/>
                </a:ln>
                <a:solidFill>
                  <a:srgbClr val="202124"/>
                </a:solidFill>
                <a:effectLst/>
                <a:latin typeface="Calibri Light" panose="020F0302020204030204" pitchFamily="34" charset="0"/>
                <a:cs typeface="Calibri Light" panose="020F0302020204030204" pitchFamily="34" charset="0"/>
              </a:rPr>
              <a:t>Checking </a:t>
            </a:r>
            <a:r>
              <a:rPr kumimoji="0" lang="en-US" altLang="he-IL" sz="1800" b="0" i="0" u="none" strike="noStrike" cap="none" normalizeH="0" baseline="0" dirty="0">
                <a:ln>
                  <a:noFill/>
                </a:ln>
                <a:solidFill>
                  <a:srgbClr val="202124"/>
                </a:solidFill>
                <a:effectLst/>
                <a:latin typeface="Calibri Light" panose="020F0302020204030204" pitchFamily="34" charset="0"/>
                <a:cs typeface="Calibri Light" panose="020F0302020204030204" pitchFamily="34" charset="0"/>
              </a:rPr>
              <a:t>t</a:t>
            </a:r>
            <a:r>
              <a:rPr lang="en-US" dirty="0">
                <a:latin typeface="Calibri Light" panose="020F0302020204030204" pitchFamily="34" charset="0"/>
                <a:cs typeface="Calibri Light" panose="020F0302020204030204" pitchFamily="34" charset="0"/>
              </a:rPr>
              <a:t>he correlation between the number of motifs and Shannon index in the positions.</a:t>
            </a:r>
          </a:p>
          <a:p>
            <a:pPr marL="285750" indent="-285750" algn="l" rtl="0">
              <a:buFont typeface="Courier New" panose="02070309020205020404" pitchFamily="49" charset="0"/>
              <a:buChar char="o"/>
            </a:pPr>
            <a:r>
              <a:rPr lang="en-US" dirty="0">
                <a:latin typeface="Calibri Light" panose="020F0302020204030204" pitchFamily="34" charset="0"/>
                <a:cs typeface="Calibri Light" panose="020F0302020204030204" pitchFamily="34" charset="0"/>
              </a:rPr>
              <a:t>Checking the preserve of motifs in the positions.</a:t>
            </a:r>
          </a:p>
          <a:p>
            <a:pPr algn="l" rtl="0"/>
            <a:r>
              <a:rPr lang="en-US" dirty="0"/>
              <a:t> </a:t>
            </a:r>
            <a:endParaRPr lang="he-IL" dirty="0"/>
          </a:p>
          <a:p>
            <a:pPr algn="l" rtl="0"/>
            <a:r>
              <a:rPr lang="en-US" b="1" dirty="0">
                <a:latin typeface="Segoe UI Black" panose="020B0A02040204020203" pitchFamily="34" charset="0"/>
                <a:ea typeface="Segoe UI Black" panose="020B0A02040204020203" pitchFamily="34" charset="0"/>
              </a:rPr>
              <a:t>    Methods</a:t>
            </a:r>
          </a:p>
          <a:p>
            <a:pPr algn="l" rtl="0"/>
            <a:endParaRPr lang="en-US" b="1" dirty="0">
              <a:latin typeface="Segoe UI Black" panose="020B0A02040204020203" pitchFamily="34" charset="0"/>
              <a:ea typeface="Segoe UI Black" panose="020B0A02040204020203" pitchFamily="34" charset="0"/>
            </a:endParaRPr>
          </a:p>
          <a:p>
            <a:pPr marL="285750" indent="-285750" algn="l" rtl="0">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The germline sequences have been taken from IMGT database.</a:t>
            </a:r>
          </a:p>
          <a:p>
            <a:pPr marL="285750" indent="-285750" algn="l" rtl="0">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The entire sequences were analyzed by R (programming language).</a:t>
            </a:r>
          </a:p>
          <a:p>
            <a:pPr marL="285750" indent="-285750" algn="l" rtl="0">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The genes were filtered so that the full and functional genes remained, and then were further shortened to a uniform length of 312 nucleotides (including gaps).</a:t>
            </a:r>
          </a:p>
          <a:p>
            <a:pPr algn="l" rtl="0"/>
            <a:r>
              <a:rPr lang="en-US" dirty="0">
                <a:latin typeface="Calibri Light" panose="020F0302020204030204" pitchFamily="34" charset="0"/>
                <a:cs typeface="Calibri Light" panose="020F0302020204030204" pitchFamily="34" charset="0"/>
              </a:rPr>
              <a:t>after filtration, and removal of families with under 10 alleles,  232 IGHV alleles remained out of 411 and 47 IGLV alleles remained out of  104 alleles.</a:t>
            </a:r>
          </a:p>
          <a:p>
            <a:pPr marL="285750" indent="-285750" algn="l" rtl="0">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The diversity calculated by Shannon index , when p is the proportion 2 between n-the number of one particular nucleotide found(A/T/C/G) to N-the total number of nucleotides in position and s is the number of positions.</a:t>
            </a:r>
          </a:p>
          <a:p>
            <a:pPr marL="285750" indent="-285750" algn="l" rtl="0">
              <a:buFontTx/>
              <a:buChar char="-"/>
            </a:pPr>
            <a:endParaRPr lang="en-US" dirty="0"/>
          </a:p>
          <a:p>
            <a:pPr marL="285750" indent="-285750" algn="l" rtl="0">
              <a:buFontTx/>
              <a:buChar char="-"/>
            </a:pPr>
            <a:endParaRPr lang="en-US" dirty="0"/>
          </a:p>
          <a:p>
            <a:pPr marL="285750" indent="-285750" algn="l" rtl="0">
              <a:buFontTx/>
              <a:buChar char="-"/>
            </a:pPr>
            <a:endParaRPr lang="he-IL" dirty="0"/>
          </a:p>
        </p:txBody>
      </p:sp>
      <p:sp>
        <p:nvSpPr>
          <p:cNvPr id="7" name="תיבת טקסט 6">
            <a:extLst>
              <a:ext uri="{FF2B5EF4-FFF2-40B4-BE49-F238E27FC236}">
                <a16:creationId xmlns:a16="http://schemas.microsoft.com/office/drawing/2014/main" id="{0DDB7BA8-565B-4064-9CFD-A968877CAFA8}"/>
              </a:ext>
            </a:extLst>
          </p:cNvPr>
          <p:cNvSpPr txBox="1"/>
          <p:nvPr/>
        </p:nvSpPr>
        <p:spPr>
          <a:xfrm>
            <a:off x="208651" y="201414"/>
            <a:ext cx="2672080" cy="369332"/>
          </a:xfrm>
          <a:prstGeom prst="rect">
            <a:avLst/>
          </a:prstGeom>
          <a:noFill/>
        </p:spPr>
        <p:txBody>
          <a:bodyPr wrap="square" rtlCol="1">
            <a:spAutoFit/>
          </a:bodyPr>
          <a:lstStyle/>
          <a:p>
            <a:pPr algn="l" rtl="0"/>
            <a:r>
              <a:rPr lang="en-US" b="1" dirty="0">
                <a:latin typeface="Segoe UI Black" panose="020B0A02040204020203" pitchFamily="34" charset="0"/>
                <a:ea typeface="Segoe UI Black" panose="020B0A02040204020203" pitchFamily="34" charset="0"/>
              </a:rPr>
              <a:t>Main goal</a:t>
            </a:r>
            <a:endParaRPr lang="he-IL" b="1" dirty="0">
              <a:latin typeface="Segoe UI Black" panose="020B0A02040204020203" pitchFamily="34" charset="0"/>
              <a:ea typeface="Segoe UI Black" panose="020B0A02040204020203" pitchFamily="34" charset="0"/>
            </a:endParaRPr>
          </a:p>
        </p:txBody>
      </p:sp>
      <p:pic>
        <p:nvPicPr>
          <p:cNvPr id="9" name="תמונה 8">
            <a:extLst>
              <a:ext uri="{FF2B5EF4-FFF2-40B4-BE49-F238E27FC236}">
                <a16:creationId xmlns:a16="http://schemas.microsoft.com/office/drawing/2014/main" id="{D22938C7-2632-458B-9ACC-423A721E8B5A}"/>
              </a:ext>
            </a:extLst>
          </p:cNvPr>
          <p:cNvPicPr>
            <a:picLocks noChangeAspect="1"/>
          </p:cNvPicPr>
          <p:nvPr/>
        </p:nvPicPr>
        <p:blipFill rotWithShape="1">
          <a:blip r:embed="rId2"/>
          <a:srcRect l="52325" t="66821" r="26222" b="24416"/>
          <a:stretch/>
        </p:blipFill>
        <p:spPr>
          <a:xfrm>
            <a:off x="2520176" y="5787483"/>
            <a:ext cx="4259765" cy="869103"/>
          </a:xfrm>
          <a:prstGeom prst="rect">
            <a:avLst/>
          </a:prstGeom>
        </p:spPr>
      </p:pic>
    </p:spTree>
    <p:extLst>
      <p:ext uri="{BB962C8B-B14F-4D97-AF65-F5344CB8AC3E}">
        <p14:creationId xmlns:p14="http://schemas.microsoft.com/office/powerpoint/2010/main" val="714026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תיבת טקסט 9">
            <a:extLst>
              <a:ext uri="{FF2B5EF4-FFF2-40B4-BE49-F238E27FC236}">
                <a16:creationId xmlns:a16="http://schemas.microsoft.com/office/drawing/2014/main" id="{E4563D42-0599-49A8-ABB0-EB024F2124DD}"/>
              </a:ext>
            </a:extLst>
          </p:cNvPr>
          <p:cNvSpPr txBox="1"/>
          <p:nvPr/>
        </p:nvSpPr>
        <p:spPr>
          <a:xfrm>
            <a:off x="4572890" y="1630692"/>
            <a:ext cx="7407778" cy="5002984"/>
          </a:xfrm>
          <a:prstGeom prst="rect">
            <a:avLst/>
          </a:prstGeom>
          <a:solidFill>
            <a:schemeClr val="accent6">
              <a:lumMod val="20000"/>
              <a:lumOff val="80000"/>
            </a:schemeClr>
          </a:solidFill>
          <a:ln>
            <a:solidFill>
              <a:schemeClr val="tx1"/>
            </a:solidFill>
          </a:ln>
        </p:spPr>
        <p:txBody>
          <a:bodyPr wrap="square" rtlCol="1">
            <a:spAutoFit/>
          </a:bodyPr>
          <a:lstStyle/>
          <a:p>
            <a:endParaRPr lang="he-IL" dirty="0"/>
          </a:p>
        </p:txBody>
      </p:sp>
      <p:sp>
        <p:nvSpPr>
          <p:cNvPr id="3" name="מציין מיקום טקסט 2">
            <a:extLst>
              <a:ext uri="{FF2B5EF4-FFF2-40B4-BE49-F238E27FC236}">
                <a16:creationId xmlns:a16="http://schemas.microsoft.com/office/drawing/2014/main" id="{D89BAE0C-F5D6-479D-B6E7-B0E559FB4062}"/>
              </a:ext>
            </a:extLst>
          </p:cNvPr>
          <p:cNvSpPr>
            <a:spLocks noGrp="1"/>
          </p:cNvSpPr>
          <p:nvPr>
            <p:ph type="body" idx="1"/>
          </p:nvPr>
        </p:nvSpPr>
        <p:spPr>
          <a:xfrm>
            <a:off x="145314" y="119063"/>
            <a:ext cx="7109728" cy="581977"/>
          </a:xfrm>
        </p:spPr>
        <p:txBody>
          <a:bodyPr>
            <a:normAutofit/>
          </a:bodyPr>
          <a:lstStyle/>
          <a:p>
            <a:pPr algn="l" rtl="0"/>
            <a:r>
              <a:rPr lang="en-US" b="1" dirty="0">
                <a:solidFill>
                  <a:schemeClr val="tx1"/>
                </a:solidFill>
                <a:latin typeface="Segoe UI Black" panose="020B0A02040204020203" pitchFamily="34" charset="0"/>
                <a:ea typeface="Segoe UI Black" panose="020B0A02040204020203" pitchFamily="34" charset="0"/>
              </a:rPr>
              <a:t>Results- </a:t>
            </a:r>
            <a:r>
              <a:rPr lang="en-US" sz="2000" dirty="0">
                <a:latin typeface="Calibri Light" panose="020F0302020204030204" pitchFamily="34" charset="0"/>
                <a:cs typeface="Calibri Light" panose="020F0302020204030204" pitchFamily="34" charset="0"/>
              </a:rPr>
              <a:t>T</a:t>
            </a:r>
            <a:r>
              <a:rPr lang="en-US" altLang="he-IL" sz="2000" dirty="0">
                <a:latin typeface="Calibri Light" panose="020F0302020204030204" pitchFamily="34" charset="0"/>
                <a:cs typeface="Calibri Light" panose="020F0302020204030204" pitchFamily="34" charset="0"/>
              </a:rPr>
              <a:t>he</a:t>
            </a:r>
            <a:r>
              <a:rPr lang="he-IL" altLang="he-IL" sz="2000" dirty="0">
                <a:latin typeface="Calibri Light" panose="020F0302020204030204" pitchFamily="34" charset="0"/>
                <a:cs typeface="Calibri Light" panose="020F0302020204030204" pitchFamily="34" charset="0"/>
              </a:rPr>
              <a:t> diversity in </a:t>
            </a:r>
            <a:r>
              <a:rPr lang="en-US" altLang="he-IL" sz="2000" dirty="0">
                <a:latin typeface="Calibri Light" panose="020F0302020204030204" pitchFamily="34" charset="0"/>
                <a:cs typeface="Calibri Light" panose="020F0302020204030204" pitchFamily="34" charset="0"/>
              </a:rPr>
              <a:t>CDRs and FRs. </a:t>
            </a:r>
            <a:endParaRPr kumimoji="0" lang="en-US" altLang="he-IL" sz="2000" b="0" i="0" u="none" strike="noStrike" cap="none" normalizeH="0" baseline="0" dirty="0">
              <a:ln>
                <a:noFill/>
              </a:ln>
              <a:solidFill>
                <a:srgbClr val="202124"/>
              </a:solidFill>
              <a:effectLst/>
              <a:latin typeface="Calibri Light" panose="020F0302020204030204" pitchFamily="34" charset="0"/>
              <a:cs typeface="Calibri Light" panose="020F0302020204030204" pitchFamily="34" charset="0"/>
            </a:endParaRPr>
          </a:p>
          <a:p>
            <a:pPr algn="l" rtl="0"/>
            <a:endParaRPr lang="he-IL" b="1" dirty="0">
              <a:solidFill>
                <a:schemeClr val="tx1"/>
              </a:solidFill>
              <a:latin typeface="Segoe UI Black" panose="020B0A02040204020203" pitchFamily="34" charset="0"/>
              <a:ea typeface="Segoe UI Black" panose="020B0A02040204020203" pitchFamily="34" charset="0"/>
            </a:endParaRPr>
          </a:p>
        </p:txBody>
      </p:sp>
      <p:graphicFrame>
        <p:nvGraphicFramePr>
          <p:cNvPr id="7" name="אובייקט 6">
            <a:extLst>
              <a:ext uri="{FF2B5EF4-FFF2-40B4-BE49-F238E27FC236}">
                <a16:creationId xmlns:a16="http://schemas.microsoft.com/office/drawing/2014/main" id="{966C707B-45C5-4556-B427-C6C4ABB66CE6}"/>
              </a:ext>
            </a:extLst>
          </p:cNvPr>
          <p:cNvGraphicFramePr>
            <a:graphicFrameLocks noChangeAspect="1"/>
          </p:cNvGraphicFramePr>
          <p:nvPr>
            <p:extLst>
              <p:ext uri="{D42A27DB-BD31-4B8C-83A1-F6EECF244321}">
                <p14:modId xmlns:p14="http://schemas.microsoft.com/office/powerpoint/2010/main" val="463661389"/>
              </p:ext>
            </p:extLst>
          </p:nvPr>
        </p:nvGraphicFramePr>
        <p:xfrm>
          <a:off x="4757163" y="1776570"/>
          <a:ext cx="7003855" cy="4440272"/>
        </p:xfrm>
        <a:graphic>
          <a:graphicData uri="http://schemas.openxmlformats.org/presentationml/2006/ole">
            <mc:AlternateContent xmlns:mc="http://schemas.openxmlformats.org/markup-compatibility/2006">
              <mc:Choice xmlns:v="urn:schemas-microsoft-com:vml" Requires="v">
                <p:oleObj spid="_x0000_s3085" name="Acrobat Document" r:id="rId3" imgW="7772400" imgH="5486400" progId="Acrobat.Document.DC">
                  <p:embed/>
                </p:oleObj>
              </mc:Choice>
              <mc:Fallback>
                <p:oleObj name="Acrobat Document" r:id="rId3" imgW="7772400" imgH="5486400" progId="Acrobat.Document.DC">
                  <p:embed/>
                  <p:pic>
                    <p:nvPicPr>
                      <p:cNvPr id="0" name=""/>
                      <p:cNvPicPr/>
                      <p:nvPr/>
                    </p:nvPicPr>
                    <p:blipFill>
                      <a:blip r:embed="rId4"/>
                      <a:stretch>
                        <a:fillRect/>
                      </a:stretch>
                    </p:blipFill>
                    <p:spPr>
                      <a:xfrm>
                        <a:off x="4757163" y="1776570"/>
                        <a:ext cx="7003855" cy="4440272"/>
                      </a:xfrm>
                      <a:prstGeom prst="rect">
                        <a:avLst/>
                      </a:prstGeom>
                      <a:ln>
                        <a:noFill/>
                      </a:ln>
                    </p:spPr>
                  </p:pic>
                </p:oleObj>
              </mc:Fallback>
            </mc:AlternateContent>
          </a:graphicData>
        </a:graphic>
      </p:graphicFrame>
      <p:sp>
        <p:nvSpPr>
          <p:cNvPr id="8" name="תיבת טקסט 7">
            <a:extLst>
              <a:ext uri="{FF2B5EF4-FFF2-40B4-BE49-F238E27FC236}">
                <a16:creationId xmlns:a16="http://schemas.microsoft.com/office/drawing/2014/main" id="{038A80B9-C47F-4E74-8CDC-17920797DD06}"/>
              </a:ext>
            </a:extLst>
          </p:cNvPr>
          <p:cNvSpPr txBox="1"/>
          <p:nvPr/>
        </p:nvSpPr>
        <p:spPr>
          <a:xfrm>
            <a:off x="145315" y="603513"/>
            <a:ext cx="11494970" cy="1200329"/>
          </a:xfrm>
          <a:prstGeom prst="rect">
            <a:avLst/>
          </a:prstGeom>
          <a:noFill/>
        </p:spPr>
        <p:txBody>
          <a:bodyPr wrap="square" rtlCol="1">
            <a:spAutoFit/>
          </a:bodyPr>
          <a:lstStyle/>
          <a:p>
            <a:pPr algn="l" rtl="0"/>
            <a:r>
              <a:rPr lang="en-US" dirty="0">
                <a:latin typeface="Calibri Light" panose="020F0302020204030204" pitchFamily="34" charset="0"/>
                <a:cs typeface="Calibri Light" panose="020F0302020204030204" pitchFamily="34" charset="0"/>
              </a:rPr>
              <a:t>The diversity was calculated in each region from the same family, after filtration, removal of the positions where the number of gaps “.” was greater than 50% to reduce biases. In almost all families, it can be seen that the diversity in CDRs is higher than in FRs (Figure 1). The exceptions are CDR1 in IGLV2 (Figure 1A), its Shannon Index is 0.145 and CDR2 in IGHV4, its Shannon Index is 0.142 (Figure 1B).</a:t>
            </a:r>
            <a:endParaRPr lang="he-IL" dirty="0">
              <a:latin typeface="Calibri Light" panose="020F0302020204030204" pitchFamily="34" charset="0"/>
              <a:cs typeface="Calibri Light" panose="020F0302020204030204" pitchFamily="34" charset="0"/>
            </a:endParaRPr>
          </a:p>
        </p:txBody>
      </p:sp>
      <p:sp>
        <p:nvSpPr>
          <p:cNvPr id="9" name="תיבת טקסט 8">
            <a:extLst>
              <a:ext uri="{FF2B5EF4-FFF2-40B4-BE49-F238E27FC236}">
                <a16:creationId xmlns:a16="http://schemas.microsoft.com/office/drawing/2014/main" id="{E23F6488-43E3-4177-96B3-7AC87135C5FE}"/>
              </a:ext>
            </a:extLst>
          </p:cNvPr>
          <p:cNvSpPr txBox="1"/>
          <p:nvPr/>
        </p:nvSpPr>
        <p:spPr>
          <a:xfrm>
            <a:off x="4648491" y="6216842"/>
            <a:ext cx="7112527" cy="461665"/>
          </a:xfrm>
          <a:prstGeom prst="rect">
            <a:avLst/>
          </a:prstGeom>
          <a:noFill/>
        </p:spPr>
        <p:txBody>
          <a:bodyPr wrap="square" rtlCol="1">
            <a:spAutoFit/>
          </a:bodyPr>
          <a:lstStyle/>
          <a:p>
            <a:pPr algn="l"/>
            <a:r>
              <a:rPr lang="en-US" sz="800" b="1" u="sng" dirty="0">
                <a:latin typeface="Calibri Light" panose="020F0302020204030204" pitchFamily="34" charset="0"/>
                <a:cs typeface="Calibri Light" panose="020F0302020204030204" pitchFamily="34" charset="0"/>
              </a:rPr>
              <a:t>Figure 1 :</a:t>
            </a:r>
          </a:p>
          <a:p>
            <a:pPr algn="l"/>
            <a:r>
              <a:rPr lang="en-US" sz="800" dirty="0">
                <a:latin typeface="Calibri Light" panose="020F0302020204030204" pitchFamily="34" charset="0"/>
                <a:cs typeface="Calibri Light" panose="020F0302020204030204" pitchFamily="34" charset="0"/>
              </a:rPr>
              <a:t>A- The Average of Shannon Index in IGLV families By CDRs and </a:t>
            </a:r>
            <a:r>
              <a:rPr lang="en-US" sz="800" dirty="0" err="1">
                <a:latin typeface="Calibri Light" panose="020F0302020204030204" pitchFamily="34" charset="0"/>
                <a:cs typeface="Calibri Light" panose="020F0302020204030204" pitchFamily="34" charset="0"/>
              </a:rPr>
              <a:t>FRs.</a:t>
            </a:r>
            <a:r>
              <a:rPr lang="en-US" sz="800" dirty="0">
                <a:latin typeface="Calibri Light" panose="020F0302020204030204" pitchFamily="34" charset="0"/>
                <a:cs typeface="Calibri Light" panose="020F0302020204030204" pitchFamily="34" charset="0"/>
              </a:rPr>
              <a:t>  B- The Average of Shannon Index in IGHV families By CDRs and </a:t>
            </a:r>
            <a:r>
              <a:rPr lang="en-US" sz="800" dirty="0" err="1">
                <a:latin typeface="Calibri Light" panose="020F0302020204030204" pitchFamily="34" charset="0"/>
                <a:cs typeface="Calibri Light" panose="020F0302020204030204" pitchFamily="34" charset="0"/>
              </a:rPr>
              <a:t>FRs.</a:t>
            </a:r>
            <a:r>
              <a:rPr lang="en-US" sz="800" dirty="0">
                <a:latin typeface="Calibri Light" panose="020F0302020204030204" pitchFamily="34" charset="0"/>
                <a:cs typeface="Calibri Light" panose="020F0302020204030204" pitchFamily="34" charset="0"/>
              </a:rPr>
              <a:t> </a:t>
            </a:r>
          </a:p>
          <a:p>
            <a:pPr algn="l"/>
            <a:r>
              <a:rPr lang="en-US" sz="800" dirty="0">
                <a:latin typeface="Calibri Light" panose="020F0302020204030204" pitchFamily="34" charset="0"/>
                <a:cs typeface="Calibri Light" panose="020F0302020204030204" pitchFamily="34" charset="0"/>
              </a:rPr>
              <a:t> C- The Average of Shannon Index in IGLV  and IGHV families By CDRs and </a:t>
            </a:r>
            <a:r>
              <a:rPr lang="en-US" sz="800" dirty="0" err="1">
                <a:latin typeface="Calibri Light" panose="020F0302020204030204" pitchFamily="34" charset="0"/>
                <a:cs typeface="Calibri Light" panose="020F0302020204030204" pitchFamily="34" charset="0"/>
              </a:rPr>
              <a:t>FRs.</a:t>
            </a:r>
            <a:r>
              <a:rPr lang="en-US" sz="800" dirty="0">
                <a:latin typeface="Calibri Light" panose="020F0302020204030204" pitchFamily="34" charset="0"/>
                <a:cs typeface="Calibri Light" panose="020F0302020204030204" pitchFamily="34" charset="0"/>
              </a:rPr>
              <a:t> </a:t>
            </a:r>
            <a:endParaRPr lang="he-IL" sz="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58574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תיבת טקסט 11">
            <a:extLst>
              <a:ext uri="{FF2B5EF4-FFF2-40B4-BE49-F238E27FC236}">
                <a16:creationId xmlns:a16="http://schemas.microsoft.com/office/drawing/2014/main" id="{854E7E71-D2C9-4221-95C8-C7235CE8B838}"/>
              </a:ext>
            </a:extLst>
          </p:cNvPr>
          <p:cNvSpPr txBox="1"/>
          <p:nvPr/>
        </p:nvSpPr>
        <p:spPr>
          <a:xfrm>
            <a:off x="6227431" y="2132753"/>
            <a:ext cx="5792249" cy="4696467"/>
          </a:xfrm>
          <a:prstGeom prst="rect">
            <a:avLst/>
          </a:prstGeom>
          <a:solidFill>
            <a:schemeClr val="accent6">
              <a:lumMod val="20000"/>
              <a:lumOff val="80000"/>
            </a:schemeClr>
          </a:solidFill>
          <a:ln>
            <a:solidFill>
              <a:schemeClr val="tx1"/>
            </a:solidFill>
          </a:ln>
        </p:spPr>
        <p:txBody>
          <a:bodyPr wrap="square" rtlCol="1">
            <a:spAutoFit/>
          </a:bodyPr>
          <a:lstStyle/>
          <a:p>
            <a:endParaRPr lang="he-IL" dirty="0"/>
          </a:p>
        </p:txBody>
      </p:sp>
      <p:sp>
        <p:nvSpPr>
          <p:cNvPr id="11" name="תיבת טקסט 10">
            <a:extLst>
              <a:ext uri="{FF2B5EF4-FFF2-40B4-BE49-F238E27FC236}">
                <a16:creationId xmlns:a16="http://schemas.microsoft.com/office/drawing/2014/main" id="{5F20CD68-A8E0-4E76-A47D-FBC419C5E838}"/>
              </a:ext>
            </a:extLst>
          </p:cNvPr>
          <p:cNvSpPr txBox="1"/>
          <p:nvPr/>
        </p:nvSpPr>
        <p:spPr>
          <a:xfrm>
            <a:off x="0" y="2161533"/>
            <a:ext cx="6096000" cy="4696467"/>
          </a:xfrm>
          <a:prstGeom prst="rect">
            <a:avLst/>
          </a:prstGeom>
          <a:solidFill>
            <a:schemeClr val="accent6">
              <a:lumMod val="20000"/>
              <a:lumOff val="80000"/>
            </a:schemeClr>
          </a:solidFill>
          <a:ln>
            <a:solidFill>
              <a:schemeClr val="tx1"/>
            </a:solidFill>
          </a:ln>
        </p:spPr>
        <p:txBody>
          <a:bodyPr wrap="square" rtlCol="1">
            <a:spAutoFit/>
          </a:bodyPr>
          <a:lstStyle/>
          <a:p>
            <a:endParaRPr lang="he-IL" dirty="0"/>
          </a:p>
        </p:txBody>
      </p:sp>
      <p:sp>
        <p:nvSpPr>
          <p:cNvPr id="5" name="תיבת טקסט 4">
            <a:extLst>
              <a:ext uri="{FF2B5EF4-FFF2-40B4-BE49-F238E27FC236}">
                <a16:creationId xmlns:a16="http://schemas.microsoft.com/office/drawing/2014/main" id="{943347C5-AD35-46F0-B1DF-D3052EAA7DD2}"/>
              </a:ext>
            </a:extLst>
          </p:cNvPr>
          <p:cNvSpPr txBox="1"/>
          <p:nvPr/>
        </p:nvSpPr>
        <p:spPr>
          <a:xfrm>
            <a:off x="172320" y="719869"/>
            <a:ext cx="10972800" cy="1384995"/>
          </a:xfrm>
          <a:prstGeom prst="rect">
            <a:avLst/>
          </a:prstGeom>
          <a:noFill/>
        </p:spPr>
        <p:txBody>
          <a:bodyPr wrap="square" rtlCol="1">
            <a:spAutoFit/>
          </a:bodyPr>
          <a:lstStyle/>
          <a:p>
            <a:pPr algn="l" rtl="0"/>
            <a:r>
              <a:rPr lang="en-US" sz="1400" dirty="0">
                <a:latin typeface="Calibri Light" panose="020F0302020204030204" pitchFamily="34" charset="0"/>
                <a:cs typeface="Calibri Light" panose="020F0302020204030204" pitchFamily="34" charset="0"/>
              </a:rPr>
              <a:t>In IGLV, FRs is higher when the number of motifs is normalized by the number of alleles and normalized by both variables. Additionally, when the number of RGYW / WRCY motifs is normalized by the length of the region, it can be seen that the number in FRs motifs is higher but the number in TW / WA motifs is higher in CDRs (Figure 2). In IGHV, when the number of motifs is normalized by the number of alleles, the number of motifs in FRs is higher, like in IGLV and when the number of RGYW/WRCY motifs is normalized to both variables, FRs is High with minimal difference (0.056) than CDRs. However, CDRs is higher when the number RGYW/WRCY of motifs is normalized to the length of the region and when the number of TW/WA motifs is normalized to both variables (Figure 3). </a:t>
            </a:r>
            <a:endParaRPr lang="he-IL" sz="1400" dirty="0">
              <a:latin typeface="Calibri Light" panose="020F0302020204030204" pitchFamily="34" charset="0"/>
              <a:cs typeface="Calibri Light" panose="020F0302020204030204" pitchFamily="34" charset="0"/>
            </a:endParaRPr>
          </a:p>
        </p:txBody>
      </p:sp>
      <p:sp>
        <p:nvSpPr>
          <p:cNvPr id="8" name="תיבת טקסט 7">
            <a:extLst>
              <a:ext uri="{FF2B5EF4-FFF2-40B4-BE49-F238E27FC236}">
                <a16:creationId xmlns:a16="http://schemas.microsoft.com/office/drawing/2014/main" id="{F87C2F71-B220-448B-8A73-C134917ADC25}"/>
              </a:ext>
            </a:extLst>
          </p:cNvPr>
          <p:cNvSpPr txBox="1"/>
          <p:nvPr/>
        </p:nvSpPr>
        <p:spPr>
          <a:xfrm>
            <a:off x="417446" y="6138131"/>
            <a:ext cx="4653280" cy="861774"/>
          </a:xfrm>
          <a:prstGeom prst="rect">
            <a:avLst/>
          </a:prstGeom>
          <a:noFill/>
        </p:spPr>
        <p:txBody>
          <a:bodyPr wrap="square" rtlCol="1">
            <a:spAutoFit/>
          </a:bodyPr>
          <a:lstStyle/>
          <a:p>
            <a:pPr algn="l" rtl="0"/>
            <a:r>
              <a:rPr lang="en-US" sz="800" b="1" dirty="0">
                <a:latin typeface="Calibri Light" panose="020F0302020204030204" pitchFamily="34" charset="0"/>
                <a:cs typeface="Calibri Light" panose="020F0302020204030204" pitchFamily="34" charset="0"/>
              </a:rPr>
              <a:t>Figure 2</a:t>
            </a:r>
            <a:r>
              <a:rPr lang="en-US" sz="800" dirty="0">
                <a:latin typeface="Calibri Light" panose="020F0302020204030204" pitchFamily="34" charset="0"/>
                <a:cs typeface="Calibri Light" panose="020F0302020204030204" pitchFamily="34" charset="0"/>
              </a:rPr>
              <a:t>: The Number of motifs in IGLV  by CDRs and FRs regions.        </a:t>
            </a:r>
          </a:p>
          <a:p>
            <a:pPr algn="l" rtl="0"/>
            <a:r>
              <a:rPr lang="en-US" sz="800" dirty="0">
                <a:latin typeface="Calibri Light" panose="020F0302020204030204" pitchFamily="34" charset="0"/>
                <a:cs typeface="Calibri Light" panose="020F0302020204030204" pitchFamily="34" charset="0"/>
              </a:rPr>
              <a:t>A- Sum of the number of motifs normalized by the number of alleles in IGLV families (IGLV1, IGLV2, IGLV3). </a:t>
            </a:r>
          </a:p>
          <a:p>
            <a:pPr algn="l" rtl="0"/>
            <a:r>
              <a:rPr lang="en-US" sz="800" dirty="0">
                <a:latin typeface="Calibri Light" panose="020F0302020204030204" pitchFamily="34" charset="0"/>
                <a:cs typeface="Calibri Light" panose="020F0302020204030204" pitchFamily="34" charset="0"/>
              </a:rPr>
              <a:t> B- Sum of the number of motifs normalized by the average length of the gap-free region.</a:t>
            </a:r>
          </a:p>
          <a:p>
            <a:pPr algn="l" rtl="0"/>
            <a:r>
              <a:rPr lang="en-US" sz="800" dirty="0">
                <a:latin typeface="Calibri Light" panose="020F0302020204030204" pitchFamily="34" charset="0"/>
                <a:cs typeface="Calibri Light" panose="020F0302020204030204" pitchFamily="34" charset="0"/>
              </a:rPr>
              <a:t>C- Sum of the number of motifs normalized by the number of alleles and length of the regions.</a:t>
            </a:r>
          </a:p>
          <a:p>
            <a:pPr algn="l" rtl="0"/>
            <a:endParaRPr lang="he-IL" dirty="0"/>
          </a:p>
        </p:txBody>
      </p:sp>
      <p:sp>
        <p:nvSpPr>
          <p:cNvPr id="9" name="תיבת טקסט 8">
            <a:extLst>
              <a:ext uri="{FF2B5EF4-FFF2-40B4-BE49-F238E27FC236}">
                <a16:creationId xmlns:a16="http://schemas.microsoft.com/office/drawing/2014/main" id="{52330B25-FD0A-45CA-8A42-B45E4326907D}"/>
              </a:ext>
            </a:extLst>
          </p:cNvPr>
          <p:cNvSpPr txBox="1"/>
          <p:nvPr/>
        </p:nvSpPr>
        <p:spPr>
          <a:xfrm>
            <a:off x="6587067" y="6154411"/>
            <a:ext cx="4893733" cy="584775"/>
          </a:xfrm>
          <a:prstGeom prst="rect">
            <a:avLst/>
          </a:prstGeom>
          <a:noFill/>
        </p:spPr>
        <p:txBody>
          <a:bodyPr wrap="square" rtlCol="1">
            <a:spAutoFit/>
          </a:bodyPr>
          <a:lstStyle/>
          <a:p>
            <a:pPr algn="l" rtl="0"/>
            <a:r>
              <a:rPr lang="en-US" sz="800" b="1" dirty="0">
                <a:latin typeface="Calibri Light" panose="020F0302020204030204" pitchFamily="34" charset="0"/>
                <a:cs typeface="Calibri Light" panose="020F0302020204030204" pitchFamily="34" charset="0"/>
              </a:rPr>
              <a:t>Figure 3</a:t>
            </a:r>
            <a:r>
              <a:rPr lang="en-US" sz="800" dirty="0">
                <a:latin typeface="Calibri Light" panose="020F0302020204030204" pitchFamily="34" charset="0"/>
                <a:cs typeface="Calibri Light" panose="020F0302020204030204" pitchFamily="34" charset="0"/>
              </a:rPr>
              <a:t>: The Number of motifs in IGHV by CDRs and FRs regions.</a:t>
            </a:r>
          </a:p>
          <a:p>
            <a:pPr algn="l" rtl="0"/>
            <a:r>
              <a:rPr lang="en-US" sz="800" dirty="0">
                <a:latin typeface="Calibri Light" panose="020F0302020204030204" pitchFamily="34" charset="0"/>
                <a:cs typeface="Calibri Light" panose="020F0302020204030204" pitchFamily="34" charset="0"/>
              </a:rPr>
              <a:t> A- Sum of the number of motifs normalized by the number of alleles in IGHV families (IGLV1, IGLV2, IGLV3).       </a:t>
            </a:r>
          </a:p>
          <a:p>
            <a:pPr algn="l" rtl="0"/>
            <a:r>
              <a:rPr lang="en-US" sz="800" dirty="0">
                <a:latin typeface="Calibri Light" panose="020F0302020204030204" pitchFamily="34" charset="0"/>
                <a:cs typeface="Calibri Light" panose="020F0302020204030204" pitchFamily="34" charset="0"/>
              </a:rPr>
              <a:t> B- Sum of the number of motifs normalized by the average length of the gap-free region.        </a:t>
            </a:r>
          </a:p>
          <a:p>
            <a:pPr algn="l" rtl="0"/>
            <a:r>
              <a:rPr lang="en-US" sz="800" dirty="0">
                <a:latin typeface="Calibri Light" panose="020F0302020204030204" pitchFamily="34" charset="0"/>
                <a:cs typeface="Calibri Light" panose="020F0302020204030204" pitchFamily="34" charset="0"/>
              </a:rPr>
              <a:t>C- Sum of the number of motifs normalized by the number of alleles and length of the regions.</a:t>
            </a:r>
            <a:endParaRPr lang="he-IL" sz="800" dirty="0">
              <a:latin typeface="Calibri Light" panose="020F0302020204030204" pitchFamily="34" charset="0"/>
              <a:cs typeface="Calibri Light" panose="020F0302020204030204" pitchFamily="34" charset="0"/>
            </a:endParaRPr>
          </a:p>
        </p:txBody>
      </p:sp>
      <p:sp>
        <p:nvSpPr>
          <p:cNvPr id="10" name="מציין מיקום טקסט 2">
            <a:extLst>
              <a:ext uri="{FF2B5EF4-FFF2-40B4-BE49-F238E27FC236}">
                <a16:creationId xmlns:a16="http://schemas.microsoft.com/office/drawing/2014/main" id="{2FE588BD-8B0F-4DA8-9773-E48E853B84D0}"/>
              </a:ext>
            </a:extLst>
          </p:cNvPr>
          <p:cNvSpPr>
            <a:spLocks noGrp="1"/>
          </p:cNvSpPr>
          <p:nvPr>
            <p:ph type="body" idx="1"/>
          </p:nvPr>
        </p:nvSpPr>
        <p:spPr>
          <a:xfrm>
            <a:off x="145314" y="240631"/>
            <a:ext cx="9798785" cy="389203"/>
          </a:xfrm>
        </p:spPr>
        <p:txBody>
          <a:bodyPr>
            <a:normAutofit fontScale="77500" lnSpcReduction="20000"/>
          </a:bodyPr>
          <a:lstStyle/>
          <a:p>
            <a:pPr algn="l" rtl="0"/>
            <a:r>
              <a:rPr lang="en-US" sz="3400" b="1" dirty="0">
                <a:solidFill>
                  <a:schemeClr val="tx1"/>
                </a:solidFill>
                <a:latin typeface="Segoe UI Black" panose="020B0A02040204020203" pitchFamily="34" charset="0"/>
                <a:ea typeface="Segoe UI Black" panose="020B0A02040204020203" pitchFamily="34" charset="0"/>
              </a:rPr>
              <a:t>Results-</a:t>
            </a:r>
            <a:r>
              <a:rPr lang="en-US" b="1" dirty="0">
                <a:solidFill>
                  <a:schemeClr val="tx1"/>
                </a:solidFill>
                <a:latin typeface="Segoe UI Black" panose="020B0A02040204020203" pitchFamily="34" charset="0"/>
                <a:ea typeface="Segoe UI Black" panose="020B0A02040204020203" pitchFamily="34" charset="0"/>
              </a:rPr>
              <a:t> </a:t>
            </a:r>
            <a:r>
              <a:rPr lang="en-US" dirty="0">
                <a:latin typeface="Calibri Light" panose="020F0302020204030204" pitchFamily="34" charset="0"/>
                <a:cs typeface="Calibri Light" panose="020F0302020204030204" pitchFamily="34" charset="0"/>
              </a:rPr>
              <a:t>The frequency of the motifs in CDRs and FRs.</a:t>
            </a:r>
            <a:endParaRPr lang="he-IL" b="1" dirty="0">
              <a:solidFill>
                <a:schemeClr val="tx1"/>
              </a:solidFill>
              <a:latin typeface="Segoe UI Black" panose="020B0A02040204020203" pitchFamily="34" charset="0"/>
              <a:ea typeface="Segoe UI Black" panose="020B0A02040204020203" pitchFamily="34" charset="0"/>
            </a:endParaRPr>
          </a:p>
        </p:txBody>
      </p:sp>
      <p:pic>
        <p:nvPicPr>
          <p:cNvPr id="21" name="תמונה 20">
            <a:extLst>
              <a:ext uri="{FF2B5EF4-FFF2-40B4-BE49-F238E27FC236}">
                <a16:creationId xmlns:a16="http://schemas.microsoft.com/office/drawing/2014/main" id="{C048DFD6-4F83-46AE-B0DA-3AEF16E318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14" y="2375210"/>
            <a:ext cx="5820010" cy="3523785"/>
          </a:xfrm>
          <a:prstGeom prst="rect">
            <a:avLst/>
          </a:prstGeom>
        </p:spPr>
      </p:pic>
      <p:pic>
        <p:nvPicPr>
          <p:cNvPr id="23" name="תמונה 22">
            <a:extLst>
              <a:ext uri="{FF2B5EF4-FFF2-40B4-BE49-F238E27FC236}">
                <a16:creationId xmlns:a16="http://schemas.microsoft.com/office/drawing/2014/main" id="{4771AD89-BC7A-4696-8174-F797E6932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707" y="2375210"/>
            <a:ext cx="5408342" cy="3523785"/>
          </a:xfrm>
          <a:prstGeom prst="rect">
            <a:avLst/>
          </a:prstGeom>
        </p:spPr>
      </p:pic>
    </p:spTree>
    <p:extLst>
      <p:ext uri="{BB962C8B-B14F-4D97-AF65-F5344CB8AC3E}">
        <p14:creationId xmlns:p14="http://schemas.microsoft.com/office/powerpoint/2010/main" val="4075407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תיבת טקסט 11">
            <a:extLst>
              <a:ext uri="{FF2B5EF4-FFF2-40B4-BE49-F238E27FC236}">
                <a16:creationId xmlns:a16="http://schemas.microsoft.com/office/drawing/2014/main" id="{7118C1B0-022D-4416-A5DF-43EF18C09D62}"/>
              </a:ext>
            </a:extLst>
          </p:cNvPr>
          <p:cNvSpPr txBox="1"/>
          <p:nvPr/>
        </p:nvSpPr>
        <p:spPr>
          <a:xfrm>
            <a:off x="5150168" y="601579"/>
            <a:ext cx="6896517" cy="6122049"/>
          </a:xfrm>
          <a:prstGeom prst="rect">
            <a:avLst/>
          </a:prstGeom>
          <a:solidFill>
            <a:schemeClr val="accent6">
              <a:lumMod val="20000"/>
              <a:lumOff val="80000"/>
            </a:schemeClr>
          </a:solidFill>
          <a:ln>
            <a:solidFill>
              <a:schemeClr val="tx1"/>
            </a:solidFill>
          </a:ln>
        </p:spPr>
        <p:txBody>
          <a:bodyPr wrap="square" rtlCol="1">
            <a:spAutoFit/>
          </a:bodyPr>
          <a:lstStyle/>
          <a:p>
            <a:endParaRPr lang="he-IL" dirty="0"/>
          </a:p>
        </p:txBody>
      </p:sp>
      <p:sp>
        <p:nvSpPr>
          <p:cNvPr id="6" name="תיבת טקסט 5">
            <a:extLst>
              <a:ext uri="{FF2B5EF4-FFF2-40B4-BE49-F238E27FC236}">
                <a16:creationId xmlns:a16="http://schemas.microsoft.com/office/drawing/2014/main" id="{F8B9C51B-BB08-4CA6-A61B-67F0898A06BB}"/>
              </a:ext>
            </a:extLst>
          </p:cNvPr>
          <p:cNvSpPr txBox="1"/>
          <p:nvPr/>
        </p:nvSpPr>
        <p:spPr>
          <a:xfrm>
            <a:off x="170056" y="1125163"/>
            <a:ext cx="6241895" cy="2585323"/>
          </a:xfrm>
          <a:prstGeom prst="rect">
            <a:avLst/>
          </a:prstGeom>
          <a:noFill/>
        </p:spPr>
        <p:txBody>
          <a:bodyPr wrap="square" rtlCol="1">
            <a:spAutoFit/>
          </a:bodyPr>
          <a:lstStyle/>
          <a:p>
            <a:pPr algn="l"/>
            <a:r>
              <a:rPr lang="en-US" dirty="0">
                <a:latin typeface="Calibri Light" panose="020F0302020204030204" pitchFamily="34" charset="0"/>
                <a:cs typeface="Calibri Light" panose="020F0302020204030204" pitchFamily="34" charset="0"/>
              </a:rPr>
              <a:t>The correlation in IGLV alleles </a:t>
            </a:r>
          </a:p>
          <a:p>
            <a:pPr algn="l"/>
            <a:r>
              <a:rPr lang="en-US" b="1" dirty="0">
                <a:latin typeface="Calibri Light" panose="020F0302020204030204" pitchFamily="34" charset="0"/>
                <a:cs typeface="Calibri Light" panose="020F0302020204030204" pitchFamily="34" charset="0"/>
              </a:rPr>
              <a:t>TW/WA motifs in CDRs </a:t>
            </a:r>
            <a:r>
              <a:rPr lang="en-US" dirty="0">
                <a:latin typeface="Calibri Light" panose="020F0302020204030204" pitchFamily="34" charset="0"/>
                <a:cs typeface="Calibri Light" panose="020F0302020204030204" pitchFamily="34" charset="0"/>
              </a:rPr>
              <a:t>(Figure 4A):</a:t>
            </a:r>
          </a:p>
          <a:p>
            <a:pPr algn="l"/>
            <a:r>
              <a:rPr lang="en-US" dirty="0">
                <a:latin typeface="Calibri Light" panose="020F0302020204030204" pitchFamily="34" charset="0"/>
                <a:cs typeface="Calibri Light" panose="020F0302020204030204" pitchFamily="34" charset="0"/>
              </a:rPr>
              <a:t>p-value(CDRs) = 0.02353 and </a:t>
            </a:r>
            <a:r>
              <a:rPr lang="en-US" dirty="0" err="1">
                <a:latin typeface="Calibri Light" panose="020F0302020204030204" pitchFamily="34" charset="0"/>
                <a:cs typeface="Calibri Light" panose="020F0302020204030204" pitchFamily="34" charset="0"/>
              </a:rPr>
              <a:t>cor</a:t>
            </a:r>
            <a:r>
              <a:rPr lang="en-US" dirty="0">
                <a:latin typeface="Calibri Light" panose="020F0302020204030204" pitchFamily="34" charset="0"/>
                <a:cs typeface="Calibri Light" panose="020F0302020204030204" pitchFamily="34" charset="0"/>
              </a:rPr>
              <a:t> = -0.258.</a:t>
            </a:r>
          </a:p>
          <a:p>
            <a:pPr algn="l"/>
            <a:r>
              <a:rPr lang="en-US" b="1" dirty="0">
                <a:latin typeface="Calibri Light" panose="020F0302020204030204" pitchFamily="34" charset="0"/>
                <a:cs typeface="Calibri Light" panose="020F0302020204030204" pitchFamily="34" charset="0"/>
              </a:rPr>
              <a:t>TW/WA motifs in FRs </a:t>
            </a:r>
            <a:r>
              <a:rPr lang="en-US" dirty="0">
                <a:latin typeface="Calibri Light" panose="020F0302020204030204" pitchFamily="34" charset="0"/>
                <a:cs typeface="Calibri Light" panose="020F0302020204030204" pitchFamily="34" charset="0"/>
              </a:rPr>
              <a:t>(Figure 4B):</a:t>
            </a:r>
          </a:p>
          <a:p>
            <a:pPr algn="l"/>
            <a:r>
              <a:rPr lang="en-US" dirty="0">
                <a:latin typeface="Calibri Light" panose="020F0302020204030204" pitchFamily="34" charset="0"/>
                <a:cs typeface="Calibri Light" panose="020F0302020204030204" pitchFamily="34" charset="0"/>
              </a:rPr>
              <a:t>p-value(FRs) = 6.075e-05 and </a:t>
            </a:r>
            <a:r>
              <a:rPr lang="en-US" dirty="0" err="1">
                <a:latin typeface="Calibri Light" panose="020F0302020204030204" pitchFamily="34" charset="0"/>
                <a:cs typeface="Calibri Light" panose="020F0302020204030204" pitchFamily="34" charset="0"/>
              </a:rPr>
              <a:t>cor</a:t>
            </a:r>
            <a:r>
              <a:rPr lang="en-US" dirty="0">
                <a:latin typeface="Calibri Light" panose="020F0302020204030204" pitchFamily="34" charset="0"/>
                <a:cs typeface="Calibri Light" panose="020F0302020204030204" pitchFamily="34" charset="0"/>
              </a:rPr>
              <a:t> =-0.282. </a:t>
            </a:r>
          </a:p>
          <a:p>
            <a:pPr algn="l"/>
            <a:r>
              <a:rPr lang="en-US" b="1" dirty="0">
                <a:latin typeface="Calibri Light" panose="020F0302020204030204" pitchFamily="34" charset="0"/>
                <a:cs typeface="Calibri Light" panose="020F0302020204030204" pitchFamily="34" charset="0"/>
              </a:rPr>
              <a:t>RGYW/WRCY motifs in CDRs </a:t>
            </a:r>
            <a:r>
              <a:rPr lang="en-US" dirty="0">
                <a:latin typeface="Calibri Light" panose="020F0302020204030204" pitchFamily="34" charset="0"/>
                <a:cs typeface="Calibri Light" panose="020F0302020204030204" pitchFamily="34" charset="0"/>
              </a:rPr>
              <a:t>(Figure 4C):</a:t>
            </a:r>
          </a:p>
          <a:p>
            <a:pPr algn="l"/>
            <a:r>
              <a:rPr lang="en-US" dirty="0">
                <a:latin typeface="Calibri Light" panose="020F0302020204030204" pitchFamily="34" charset="0"/>
                <a:cs typeface="Calibri Light" panose="020F0302020204030204" pitchFamily="34" charset="0"/>
              </a:rPr>
              <a:t>p-value(CDRs)=0.001724  and </a:t>
            </a:r>
            <a:r>
              <a:rPr lang="en-US" dirty="0" err="1">
                <a:latin typeface="Calibri Light" panose="020F0302020204030204" pitchFamily="34" charset="0"/>
                <a:cs typeface="Calibri Light" panose="020F0302020204030204" pitchFamily="34" charset="0"/>
              </a:rPr>
              <a:t>cor</a:t>
            </a:r>
            <a:r>
              <a:rPr lang="en-US" dirty="0">
                <a:latin typeface="Calibri Light" panose="020F0302020204030204" pitchFamily="34" charset="0"/>
                <a:cs typeface="Calibri Light" panose="020F0302020204030204" pitchFamily="34" charset="0"/>
              </a:rPr>
              <a:t> =-0.548. </a:t>
            </a:r>
          </a:p>
          <a:p>
            <a:pPr algn="l"/>
            <a:r>
              <a:rPr lang="en-US" b="1" dirty="0">
                <a:latin typeface="Calibri Light" panose="020F0302020204030204" pitchFamily="34" charset="0"/>
                <a:cs typeface="Calibri Light" panose="020F0302020204030204" pitchFamily="34" charset="0"/>
              </a:rPr>
              <a:t>RGYW/WRCY motifs in CDRs </a:t>
            </a:r>
            <a:r>
              <a:rPr lang="en-US" dirty="0">
                <a:latin typeface="Calibri Light" panose="020F0302020204030204" pitchFamily="34" charset="0"/>
                <a:cs typeface="Calibri Light" panose="020F0302020204030204" pitchFamily="34" charset="0"/>
              </a:rPr>
              <a:t>(Figure 4D):</a:t>
            </a:r>
          </a:p>
          <a:p>
            <a:pPr algn="l"/>
            <a:r>
              <a:rPr lang="en-US" dirty="0">
                <a:latin typeface="Calibri Light" panose="020F0302020204030204" pitchFamily="34" charset="0"/>
                <a:cs typeface="Calibri Light" panose="020F0302020204030204" pitchFamily="34" charset="0"/>
              </a:rPr>
              <a:t>p-value(FRs)= 3.157e-06 and </a:t>
            </a:r>
            <a:r>
              <a:rPr lang="en-US" dirty="0" err="1">
                <a:latin typeface="Calibri Light" panose="020F0302020204030204" pitchFamily="34" charset="0"/>
                <a:cs typeface="Calibri Light" panose="020F0302020204030204" pitchFamily="34" charset="0"/>
              </a:rPr>
              <a:t>cor</a:t>
            </a:r>
            <a:r>
              <a:rPr lang="en-US" dirty="0">
                <a:latin typeface="Calibri Light" panose="020F0302020204030204" pitchFamily="34" charset="0"/>
                <a:cs typeface="Calibri Light" panose="020F0302020204030204" pitchFamily="34" charset="0"/>
              </a:rPr>
              <a:t> = -0.409.</a:t>
            </a:r>
            <a:endParaRPr lang="he-IL" dirty="0">
              <a:latin typeface="Calibri Light" panose="020F0302020204030204" pitchFamily="34" charset="0"/>
              <a:cs typeface="Calibri Light" panose="020F0302020204030204" pitchFamily="34" charset="0"/>
            </a:endParaRPr>
          </a:p>
        </p:txBody>
      </p:sp>
      <p:sp>
        <p:nvSpPr>
          <p:cNvPr id="10" name="תיבת טקסט 9">
            <a:extLst>
              <a:ext uri="{FF2B5EF4-FFF2-40B4-BE49-F238E27FC236}">
                <a16:creationId xmlns:a16="http://schemas.microsoft.com/office/drawing/2014/main" id="{8D7CB77E-ADAA-407F-B8EC-7CA0D09C333F}"/>
              </a:ext>
            </a:extLst>
          </p:cNvPr>
          <p:cNvSpPr txBox="1"/>
          <p:nvPr/>
        </p:nvSpPr>
        <p:spPr>
          <a:xfrm>
            <a:off x="5150168" y="5335820"/>
            <a:ext cx="6692474" cy="1200329"/>
          </a:xfrm>
          <a:prstGeom prst="rect">
            <a:avLst/>
          </a:prstGeom>
          <a:noFill/>
        </p:spPr>
        <p:txBody>
          <a:bodyPr wrap="square" rtlCol="1">
            <a:spAutoFit/>
          </a:bodyPr>
          <a:lstStyle/>
          <a:p>
            <a:pPr algn="l" rtl="0"/>
            <a:r>
              <a:rPr lang="en-US" sz="800" b="1" u="sng" dirty="0">
                <a:latin typeface="Calibri Light" panose="020F0302020204030204" pitchFamily="34" charset="0"/>
                <a:cs typeface="Calibri Light" panose="020F0302020204030204" pitchFamily="34" charset="0"/>
              </a:rPr>
              <a:t>Figure 4:</a:t>
            </a:r>
          </a:p>
          <a:p>
            <a:pPr algn="l" rtl="0"/>
            <a:r>
              <a:rPr lang="en-US" sz="800" dirty="0">
                <a:latin typeface="Calibri Light" panose="020F0302020204030204" pitchFamily="34" charset="0"/>
                <a:cs typeface="Calibri Light" panose="020F0302020204030204" pitchFamily="34" charset="0"/>
              </a:rPr>
              <a:t>A- The correlation between the sum of TW/WA motifs in each 2-mers position from IGLV alleles to the diversity-Average of Shannon Index in the positions by the families in all 2-mers in CDRs.        </a:t>
            </a:r>
          </a:p>
          <a:p>
            <a:pPr algn="l" rtl="0"/>
            <a:r>
              <a:rPr lang="en-US" sz="800" dirty="0">
                <a:latin typeface="Calibri Light" panose="020F0302020204030204" pitchFamily="34" charset="0"/>
                <a:cs typeface="Calibri Light" panose="020F0302020204030204" pitchFamily="34" charset="0"/>
              </a:rPr>
              <a:t>B- The correlation between the sum of TW/WA motifs in each 2-mers position from IGLV alleles to the diversity-Average of Shannon Index in the positions by the families in all 2-mers in FRs.      </a:t>
            </a:r>
          </a:p>
          <a:p>
            <a:pPr algn="l" rtl="0"/>
            <a:r>
              <a:rPr lang="en-US" sz="800" dirty="0">
                <a:latin typeface="Calibri Light" panose="020F0302020204030204" pitchFamily="34" charset="0"/>
                <a:cs typeface="Calibri Light" panose="020F0302020204030204" pitchFamily="34" charset="0"/>
              </a:rPr>
              <a:t>  C- The correlation between the sum of RGYW/WRCY motifs in each 2-mers position from IGLV alleles to the diversity-Average of Shannon Index in the positions by the families in all 4-mers in CDRs.       </a:t>
            </a:r>
          </a:p>
          <a:p>
            <a:pPr algn="l" rtl="0"/>
            <a:r>
              <a:rPr lang="en-US" sz="800" dirty="0">
                <a:latin typeface="Calibri Light" panose="020F0302020204030204" pitchFamily="34" charset="0"/>
                <a:cs typeface="Calibri Light" panose="020F0302020204030204" pitchFamily="34" charset="0"/>
              </a:rPr>
              <a:t> D-The correlation between the sum of RGYW/WRCY motifs in each 2-mers position from IGLV alleles to the diversity-Average of Shannon Index in the positions by the families in all 4-mers in FRs.</a:t>
            </a:r>
            <a:endParaRPr lang="he-IL" sz="800" dirty="0">
              <a:latin typeface="Calibri Light" panose="020F0302020204030204" pitchFamily="34" charset="0"/>
              <a:cs typeface="Calibri Light" panose="020F0302020204030204" pitchFamily="34" charset="0"/>
            </a:endParaRPr>
          </a:p>
        </p:txBody>
      </p:sp>
      <p:sp>
        <p:nvSpPr>
          <p:cNvPr id="11" name="מציין מיקום טקסט 2">
            <a:extLst>
              <a:ext uri="{FF2B5EF4-FFF2-40B4-BE49-F238E27FC236}">
                <a16:creationId xmlns:a16="http://schemas.microsoft.com/office/drawing/2014/main" id="{C34CE6A2-66B3-42B1-B18F-8395FB495051}"/>
              </a:ext>
            </a:extLst>
          </p:cNvPr>
          <p:cNvSpPr>
            <a:spLocks noGrp="1"/>
          </p:cNvSpPr>
          <p:nvPr>
            <p:ph type="body" idx="1"/>
          </p:nvPr>
        </p:nvSpPr>
        <p:spPr>
          <a:xfrm>
            <a:off x="145314" y="119063"/>
            <a:ext cx="11477191" cy="581977"/>
          </a:xfrm>
        </p:spPr>
        <p:txBody>
          <a:bodyPr>
            <a:normAutofit fontScale="92500"/>
          </a:bodyPr>
          <a:lstStyle/>
          <a:p>
            <a:pPr algn="l" rtl="0"/>
            <a:r>
              <a:rPr lang="en-US" sz="2600" b="1" dirty="0">
                <a:solidFill>
                  <a:schemeClr val="tx1"/>
                </a:solidFill>
                <a:latin typeface="Segoe UI Black" panose="020B0A02040204020203" pitchFamily="34" charset="0"/>
                <a:ea typeface="Segoe UI Black" panose="020B0A02040204020203" pitchFamily="34" charset="0"/>
              </a:rPr>
              <a:t>Results-</a:t>
            </a:r>
            <a:r>
              <a:rPr lang="en-US" b="1" dirty="0">
                <a:solidFill>
                  <a:schemeClr val="tx1"/>
                </a:solidFill>
                <a:latin typeface="Segoe UI Black" panose="020B0A02040204020203" pitchFamily="34" charset="0"/>
                <a:ea typeface="Segoe UI Black" panose="020B0A02040204020203" pitchFamily="34" charset="0"/>
              </a:rPr>
              <a:t> </a:t>
            </a:r>
            <a:r>
              <a:rPr lang="en-US" dirty="0">
                <a:latin typeface="Calibri Light" panose="020F0302020204030204" pitchFamily="34" charset="0"/>
                <a:cs typeface="Calibri Light" panose="020F0302020204030204" pitchFamily="34" charset="0"/>
              </a:rPr>
              <a:t>The correlation between the number of motifs and Shannon index in CDRs and FRs.</a:t>
            </a:r>
            <a:endParaRPr lang="he-IL" b="1" dirty="0">
              <a:solidFill>
                <a:schemeClr val="tx1"/>
              </a:solidFill>
              <a:latin typeface="Segoe UI Black" panose="020B0A02040204020203" pitchFamily="34" charset="0"/>
              <a:ea typeface="Segoe UI Black" panose="020B0A02040204020203" pitchFamily="34" charset="0"/>
            </a:endParaRPr>
          </a:p>
        </p:txBody>
      </p:sp>
      <p:sp>
        <p:nvSpPr>
          <p:cNvPr id="15" name="תיבת טקסט 14">
            <a:extLst>
              <a:ext uri="{FF2B5EF4-FFF2-40B4-BE49-F238E27FC236}">
                <a16:creationId xmlns:a16="http://schemas.microsoft.com/office/drawing/2014/main" id="{6EE2868A-B470-4B78-A5C8-0E30C42BF41C}"/>
              </a:ext>
            </a:extLst>
          </p:cNvPr>
          <p:cNvSpPr txBox="1"/>
          <p:nvPr/>
        </p:nvSpPr>
        <p:spPr>
          <a:xfrm rot="16200000">
            <a:off x="7889726" y="3907633"/>
            <a:ext cx="1694399" cy="261610"/>
          </a:xfrm>
          <a:prstGeom prst="rect">
            <a:avLst/>
          </a:prstGeom>
          <a:solidFill>
            <a:schemeClr val="bg1"/>
          </a:solidFill>
        </p:spPr>
        <p:txBody>
          <a:bodyPr wrap="square" rtlCol="1">
            <a:spAutoFit/>
          </a:bodyPr>
          <a:lstStyle/>
          <a:p>
            <a:r>
              <a:rPr lang="en-US" sz="1100" dirty="0"/>
              <a:t>Average Shannon index</a:t>
            </a:r>
            <a:endParaRPr lang="he-IL" sz="1100" dirty="0"/>
          </a:p>
        </p:txBody>
      </p:sp>
      <p:pic>
        <p:nvPicPr>
          <p:cNvPr id="22" name="תמונה 21">
            <a:extLst>
              <a:ext uri="{FF2B5EF4-FFF2-40B4-BE49-F238E27FC236}">
                <a16:creationId xmlns:a16="http://schemas.microsoft.com/office/drawing/2014/main" id="{F55BD09E-432F-4C72-B5B2-CBD4B0800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2938" y="760737"/>
            <a:ext cx="6369703" cy="4292526"/>
          </a:xfrm>
          <a:prstGeom prst="rect">
            <a:avLst/>
          </a:prstGeom>
        </p:spPr>
      </p:pic>
    </p:spTree>
    <p:extLst>
      <p:ext uri="{BB962C8B-B14F-4D97-AF65-F5344CB8AC3E}">
        <p14:creationId xmlns:p14="http://schemas.microsoft.com/office/powerpoint/2010/main" val="255084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תיבת טקסט 12">
            <a:extLst>
              <a:ext uri="{FF2B5EF4-FFF2-40B4-BE49-F238E27FC236}">
                <a16:creationId xmlns:a16="http://schemas.microsoft.com/office/drawing/2014/main" id="{E09303B2-EFC7-464A-8FCD-5846E6AFC0B4}"/>
              </a:ext>
            </a:extLst>
          </p:cNvPr>
          <p:cNvSpPr txBox="1"/>
          <p:nvPr/>
        </p:nvSpPr>
        <p:spPr>
          <a:xfrm>
            <a:off x="4993105" y="565484"/>
            <a:ext cx="7053580" cy="6087979"/>
          </a:xfrm>
          <a:prstGeom prst="rect">
            <a:avLst/>
          </a:prstGeom>
          <a:solidFill>
            <a:schemeClr val="accent6">
              <a:lumMod val="20000"/>
              <a:lumOff val="80000"/>
            </a:schemeClr>
          </a:solidFill>
          <a:ln>
            <a:solidFill>
              <a:schemeClr val="tx1"/>
            </a:solidFill>
          </a:ln>
        </p:spPr>
        <p:txBody>
          <a:bodyPr wrap="square" rtlCol="1">
            <a:spAutoFit/>
          </a:bodyPr>
          <a:lstStyle/>
          <a:p>
            <a:endParaRPr lang="he-IL" dirty="0"/>
          </a:p>
        </p:txBody>
      </p:sp>
      <p:sp>
        <p:nvSpPr>
          <p:cNvPr id="7" name="תיבת טקסט 6">
            <a:extLst>
              <a:ext uri="{FF2B5EF4-FFF2-40B4-BE49-F238E27FC236}">
                <a16:creationId xmlns:a16="http://schemas.microsoft.com/office/drawing/2014/main" id="{7B7224F7-03E3-4895-9380-E6F4E17F8CD4}"/>
              </a:ext>
            </a:extLst>
          </p:cNvPr>
          <p:cNvSpPr txBox="1"/>
          <p:nvPr/>
        </p:nvSpPr>
        <p:spPr>
          <a:xfrm>
            <a:off x="208080" y="1193180"/>
            <a:ext cx="6590370" cy="2585323"/>
          </a:xfrm>
          <a:prstGeom prst="rect">
            <a:avLst/>
          </a:prstGeom>
          <a:noFill/>
        </p:spPr>
        <p:txBody>
          <a:bodyPr wrap="square" rtlCol="1">
            <a:spAutoFit/>
          </a:bodyPr>
          <a:lstStyle/>
          <a:p>
            <a:pPr algn="l" rtl="0"/>
            <a:r>
              <a:rPr lang="en-US" dirty="0">
                <a:latin typeface="Calibri Light" panose="020F0302020204030204" pitchFamily="34" charset="0"/>
                <a:cs typeface="Calibri Light" panose="020F0302020204030204" pitchFamily="34" charset="0"/>
              </a:rPr>
              <a:t>The correlation in IGHV alleles. </a:t>
            </a:r>
          </a:p>
          <a:p>
            <a:pPr algn="l" rtl="0"/>
            <a:r>
              <a:rPr lang="en-US" b="1" dirty="0">
                <a:latin typeface="Calibri Light" panose="020F0302020204030204" pitchFamily="34" charset="0"/>
                <a:cs typeface="Calibri Light" panose="020F0302020204030204" pitchFamily="34" charset="0"/>
              </a:rPr>
              <a:t>TW/WA motifs in CDRs </a:t>
            </a:r>
            <a:r>
              <a:rPr lang="en-US" dirty="0">
                <a:latin typeface="Calibri Light" panose="020F0302020204030204" pitchFamily="34" charset="0"/>
                <a:cs typeface="Calibri Light" panose="020F0302020204030204" pitchFamily="34" charset="0"/>
              </a:rPr>
              <a:t>(Figure 5A):</a:t>
            </a:r>
          </a:p>
          <a:p>
            <a:pPr algn="l" rtl="0"/>
            <a:r>
              <a:rPr lang="en-US" dirty="0">
                <a:latin typeface="Calibri Light" panose="020F0302020204030204" pitchFamily="34" charset="0"/>
                <a:cs typeface="Calibri Light" panose="020F0302020204030204" pitchFamily="34" charset="0"/>
              </a:rPr>
              <a:t>p-value(CDRs)= 0.3104 and </a:t>
            </a:r>
            <a:r>
              <a:rPr lang="en-US" dirty="0" err="1">
                <a:latin typeface="Calibri Light" panose="020F0302020204030204" pitchFamily="34" charset="0"/>
                <a:cs typeface="Calibri Light" panose="020F0302020204030204" pitchFamily="34" charset="0"/>
              </a:rPr>
              <a:t>cor</a:t>
            </a:r>
            <a:r>
              <a:rPr lang="en-US" dirty="0">
                <a:latin typeface="Calibri Light" panose="020F0302020204030204" pitchFamily="34" charset="0"/>
                <a:cs typeface="Calibri Light" panose="020F0302020204030204" pitchFamily="34" charset="0"/>
              </a:rPr>
              <a:t> =-0.086. </a:t>
            </a:r>
          </a:p>
          <a:p>
            <a:pPr algn="l" rtl="0"/>
            <a:r>
              <a:rPr lang="en-US" b="1" dirty="0">
                <a:latin typeface="Calibri Light" panose="020F0302020204030204" pitchFamily="34" charset="0"/>
                <a:cs typeface="Calibri Light" panose="020F0302020204030204" pitchFamily="34" charset="0"/>
              </a:rPr>
              <a:t>TW/WA motifs in FRs </a:t>
            </a:r>
            <a:r>
              <a:rPr lang="en-US" dirty="0">
                <a:latin typeface="Calibri Light" panose="020F0302020204030204" pitchFamily="34" charset="0"/>
                <a:cs typeface="Calibri Light" panose="020F0302020204030204" pitchFamily="34" charset="0"/>
              </a:rPr>
              <a:t>(Figure 5B):</a:t>
            </a:r>
          </a:p>
          <a:p>
            <a:pPr algn="l" rtl="0"/>
            <a:r>
              <a:rPr lang="en-US" dirty="0">
                <a:latin typeface="Calibri Light" panose="020F0302020204030204" pitchFamily="34" charset="0"/>
                <a:cs typeface="Calibri Light" panose="020F0302020204030204" pitchFamily="34" charset="0"/>
              </a:rPr>
              <a:t>p-value(FRs)= 5.138e-05 and </a:t>
            </a:r>
            <a:r>
              <a:rPr lang="en-US" dirty="0" err="1">
                <a:latin typeface="Calibri Light" panose="020F0302020204030204" pitchFamily="34" charset="0"/>
                <a:cs typeface="Calibri Light" panose="020F0302020204030204" pitchFamily="34" charset="0"/>
              </a:rPr>
              <a:t>cor</a:t>
            </a:r>
            <a:r>
              <a:rPr lang="en-US" dirty="0">
                <a:latin typeface="Calibri Light" panose="020F0302020204030204" pitchFamily="34" charset="0"/>
                <a:cs typeface="Calibri Light" panose="020F0302020204030204" pitchFamily="34" charset="0"/>
              </a:rPr>
              <a:t> = -0.252. </a:t>
            </a:r>
          </a:p>
          <a:p>
            <a:pPr algn="l" rtl="0"/>
            <a:r>
              <a:rPr lang="en-US" b="1" dirty="0">
                <a:latin typeface="Calibri Light" panose="020F0302020204030204" pitchFamily="34" charset="0"/>
                <a:cs typeface="Calibri Light" panose="020F0302020204030204" pitchFamily="34" charset="0"/>
              </a:rPr>
              <a:t>RGYW/WRCY motifs in CDRs </a:t>
            </a:r>
            <a:r>
              <a:rPr lang="en-US" dirty="0">
                <a:latin typeface="Calibri Light" panose="020F0302020204030204" pitchFamily="34" charset="0"/>
                <a:cs typeface="Calibri Light" panose="020F0302020204030204" pitchFamily="34" charset="0"/>
              </a:rPr>
              <a:t>(Figure 5C):</a:t>
            </a:r>
          </a:p>
          <a:p>
            <a:pPr algn="l" rtl="0"/>
            <a:r>
              <a:rPr lang="en-US" dirty="0">
                <a:latin typeface="Calibri Light" panose="020F0302020204030204" pitchFamily="34" charset="0"/>
                <a:cs typeface="Calibri Light" panose="020F0302020204030204" pitchFamily="34" charset="0"/>
              </a:rPr>
              <a:t>p-value(CDRs)= 0.9245 and </a:t>
            </a:r>
            <a:r>
              <a:rPr lang="en-US" dirty="0" err="1">
                <a:latin typeface="Calibri Light" panose="020F0302020204030204" pitchFamily="34" charset="0"/>
                <a:cs typeface="Calibri Light" panose="020F0302020204030204" pitchFamily="34" charset="0"/>
              </a:rPr>
              <a:t>cor</a:t>
            </a:r>
            <a:r>
              <a:rPr lang="en-US" dirty="0">
                <a:latin typeface="Calibri Light" panose="020F0302020204030204" pitchFamily="34" charset="0"/>
                <a:cs typeface="Calibri Light" panose="020F0302020204030204" pitchFamily="34" charset="0"/>
              </a:rPr>
              <a:t> =-0.0139. </a:t>
            </a:r>
          </a:p>
          <a:p>
            <a:pPr algn="l" rtl="0"/>
            <a:r>
              <a:rPr lang="en-US" b="1" dirty="0">
                <a:latin typeface="Calibri Light" panose="020F0302020204030204" pitchFamily="34" charset="0"/>
                <a:cs typeface="Calibri Light" panose="020F0302020204030204" pitchFamily="34" charset="0"/>
              </a:rPr>
              <a:t>RGYW/WRCY motifs in CDRs </a:t>
            </a:r>
            <a:r>
              <a:rPr lang="en-US" dirty="0">
                <a:latin typeface="Calibri Light" panose="020F0302020204030204" pitchFamily="34" charset="0"/>
                <a:cs typeface="Calibri Light" panose="020F0302020204030204" pitchFamily="34" charset="0"/>
              </a:rPr>
              <a:t>(Figure 5D):</a:t>
            </a:r>
          </a:p>
          <a:p>
            <a:pPr algn="l" rtl="0"/>
            <a:r>
              <a:rPr lang="en-US" dirty="0">
                <a:latin typeface="Calibri Light" panose="020F0302020204030204" pitchFamily="34" charset="0"/>
                <a:cs typeface="Calibri Light" panose="020F0302020204030204" pitchFamily="34" charset="0"/>
              </a:rPr>
              <a:t>p-value(FRs)= 0.009682 and </a:t>
            </a:r>
            <a:r>
              <a:rPr lang="en-US" dirty="0" err="1">
                <a:latin typeface="Calibri Light" panose="020F0302020204030204" pitchFamily="34" charset="0"/>
                <a:cs typeface="Calibri Light" panose="020F0302020204030204" pitchFamily="34" charset="0"/>
              </a:rPr>
              <a:t>cor</a:t>
            </a:r>
            <a:r>
              <a:rPr lang="en-US" dirty="0">
                <a:latin typeface="Calibri Light" panose="020F0302020204030204" pitchFamily="34" charset="0"/>
                <a:cs typeface="Calibri Light" panose="020F0302020204030204" pitchFamily="34" charset="0"/>
              </a:rPr>
              <a:t> =-0.22.</a:t>
            </a:r>
            <a:endParaRPr lang="he-IL" dirty="0">
              <a:latin typeface="Calibri Light" panose="020F0302020204030204" pitchFamily="34" charset="0"/>
              <a:cs typeface="Calibri Light" panose="020F0302020204030204" pitchFamily="34" charset="0"/>
            </a:endParaRPr>
          </a:p>
        </p:txBody>
      </p:sp>
      <p:sp>
        <p:nvSpPr>
          <p:cNvPr id="11" name="תיבת טקסט 10">
            <a:extLst>
              <a:ext uri="{FF2B5EF4-FFF2-40B4-BE49-F238E27FC236}">
                <a16:creationId xmlns:a16="http://schemas.microsoft.com/office/drawing/2014/main" id="{9B7F0380-7DCB-4391-A99C-F1C42854140E}"/>
              </a:ext>
            </a:extLst>
          </p:cNvPr>
          <p:cNvSpPr txBox="1"/>
          <p:nvPr/>
        </p:nvSpPr>
        <p:spPr>
          <a:xfrm>
            <a:off x="5130800" y="5326007"/>
            <a:ext cx="6590370" cy="1200329"/>
          </a:xfrm>
          <a:prstGeom prst="rect">
            <a:avLst/>
          </a:prstGeom>
          <a:noFill/>
        </p:spPr>
        <p:txBody>
          <a:bodyPr wrap="square" rtlCol="1">
            <a:spAutoFit/>
          </a:bodyPr>
          <a:lstStyle/>
          <a:p>
            <a:pPr algn="l" rtl="0"/>
            <a:r>
              <a:rPr lang="en-US" sz="800" b="1" dirty="0">
                <a:latin typeface="Calibri Light" panose="020F0302020204030204" pitchFamily="34" charset="0"/>
                <a:cs typeface="Calibri Light" panose="020F0302020204030204" pitchFamily="34" charset="0"/>
              </a:rPr>
              <a:t>Figure 5:</a:t>
            </a:r>
          </a:p>
          <a:p>
            <a:pPr algn="l" rtl="0"/>
            <a:r>
              <a:rPr lang="en-US" sz="800" dirty="0">
                <a:latin typeface="Calibri Light" panose="020F0302020204030204" pitchFamily="34" charset="0"/>
                <a:cs typeface="Calibri Light" panose="020F0302020204030204" pitchFamily="34" charset="0"/>
              </a:rPr>
              <a:t>A- The correlation between the sum of TW/WA motifs in each 2-mers position from IGHV alleles to the diversity-Average of Shannon Index in the positions by the families in all 2-mers in CDRs.        </a:t>
            </a:r>
          </a:p>
          <a:p>
            <a:pPr algn="l" rtl="0"/>
            <a:r>
              <a:rPr lang="en-US" sz="800" dirty="0">
                <a:latin typeface="Calibri Light" panose="020F0302020204030204" pitchFamily="34" charset="0"/>
                <a:cs typeface="Calibri Light" panose="020F0302020204030204" pitchFamily="34" charset="0"/>
              </a:rPr>
              <a:t>B- The correlation between the sum of TW/WA motifs in each 2-mers position from IGHV alleles to the diversity- Average of Shannon Index in the positions by the families in all 2-mers in FRs.        </a:t>
            </a:r>
          </a:p>
          <a:p>
            <a:pPr algn="l" rtl="0"/>
            <a:r>
              <a:rPr lang="en-US" sz="800" dirty="0">
                <a:latin typeface="Calibri Light" panose="020F0302020204030204" pitchFamily="34" charset="0"/>
                <a:cs typeface="Calibri Light" panose="020F0302020204030204" pitchFamily="34" charset="0"/>
              </a:rPr>
              <a:t>C- The correlation between the sum of RGYW/WRCY motifs in each 2-mers position from IGHV alleles to the diversity- Average of Shannon Index in the positions by the families in all 4-mers in CDRs.        </a:t>
            </a:r>
          </a:p>
          <a:p>
            <a:pPr algn="l" rtl="0"/>
            <a:r>
              <a:rPr lang="en-US" sz="800" dirty="0">
                <a:latin typeface="Calibri Light" panose="020F0302020204030204" pitchFamily="34" charset="0"/>
                <a:cs typeface="Calibri Light" panose="020F0302020204030204" pitchFamily="34" charset="0"/>
              </a:rPr>
              <a:t>D- The correlation between the sum of RGYW/WRCY motifs in each 2-mers position from IGHV alleles to the diversity- Average of Shannon Index in the positions by the families in all 4-mers in FRs.</a:t>
            </a:r>
            <a:endParaRPr lang="he-IL" sz="800" dirty="0">
              <a:latin typeface="Calibri Light" panose="020F0302020204030204" pitchFamily="34" charset="0"/>
              <a:cs typeface="Calibri Light" panose="020F0302020204030204" pitchFamily="34" charset="0"/>
            </a:endParaRPr>
          </a:p>
        </p:txBody>
      </p:sp>
      <p:sp>
        <p:nvSpPr>
          <p:cNvPr id="12" name="מציין מיקום טקסט 2">
            <a:extLst>
              <a:ext uri="{FF2B5EF4-FFF2-40B4-BE49-F238E27FC236}">
                <a16:creationId xmlns:a16="http://schemas.microsoft.com/office/drawing/2014/main" id="{12180C68-3C6E-4E25-989A-B75439CCE5AC}"/>
              </a:ext>
            </a:extLst>
          </p:cNvPr>
          <p:cNvSpPr>
            <a:spLocks noGrp="1"/>
          </p:cNvSpPr>
          <p:nvPr>
            <p:ph type="body" idx="1"/>
          </p:nvPr>
        </p:nvSpPr>
        <p:spPr>
          <a:xfrm>
            <a:off x="145314" y="119063"/>
            <a:ext cx="11901371" cy="581977"/>
          </a:xfrm>
        </p:spPr>
        <p:txBody>
          <a:bodyPr>
            <a:normAutofit/>
          </a:bodyPr>
          <a:lstStyle/>
          <a:p>
            <a:pPr algn="l" rtl="0"/>
            <a:r>
              <a:rPr lang="en-US" b="1" dirty="0">
                <a:solidFill>
                  <a:schemeClr val="tx1"/>
                </a:solidFill>
                <a:latin typeface="Segoe UI Black" panose="020B0A02040204020203" pitchFamily="34" charset="0"/>
                <a:ea typeface="Segoe UI Black" panose="020B0A02040204020203" pitchFamily="34" charset="0"/>
              </a:rPr>
              <a:t>Results- </a:t>
            </a:r>
            <a:r>
              <a:rPr lang="en-US" dirty="0">
                <a:latin typeface="Calibri Light" panose="020F0302020204030204" pitchFamily="34" charset="0"/>
                <a:cs typeface="Calibri Light" panose="020F0302020204030204" pitchFamily="34" charset="0"/>
              </a:rPr>
              <a:t>The correlation between the number of motifs and Shannon index in CDRs and FRs.</a:t>
            </a:r>
            <a:endParaRPr lang="he-IL" b="1" dirty="0">
              <a:solidFill>
                <a:schemeClr val="tx1"/>
              </a:solidFill>
              <a:latin typeface="Segoe UI Black" panose="020B0A02040204020203" pitchFamily="34" charset="0"/>
              <a:ea typeface="Segoe UI Black" panose="020B0A02040204020203" pitchFamily="34" charset="0"/>
            </a:endParaRPr>
          </a:p>
        </p:txBody>
      </p:sp>
      <p:pic>
        <p:nvPicPr>
          <p:cNvPr id="23" name="תמונה 22">
            <a:extLst>
              <a:ext uri="{FF2B5EF4-FFF2-40B4-BE49-F238E27FC236}">
                <a16:creationId xmlns:a16="http://schemas.microsoft.com/office/drawing/2014/main" id="{F41C8CC7-A256-419B-8A58-9089E905D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4710" y="696152"/>
            <a:ext cx="6590370" cy="4502728"/>
          </a:xfrm>
          <a:prstGeom prst="rect">
            <a:avLst/>
          </a:prstGeom>
        </p:spPr>
      </p:pic>
    </p:spTree>
    <p:extLst>
      <p:ext uri="{BB962C8B-B14F-4D97-AF65-F5344CB8AC3E}">
        <p14:creationId xmlns:p14="http://schemas.microsoft.com/office/powerpoint/2010/main" val="3486541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B3FF7D9D-A44D-4BEB-A0D6-6B45A3099834}"/>
              </a:ext>
            </a:extLst>
          </p:cNvPr>
          <p:cNvSpPr txBox="1"/>
          <p:nvPr/>
        </p:nvSpPr>
        <p:spPr>
          <a:xfrm>
            <a:off x="145314" y="1129347"/>
            <a:ext cx="11868885" cy="1938992"/>
          </a:xfrm>
          <a:prstGeom prst="rect">
            <a:avLst/>
          </a:prstGeom>
          <a:noFill/>
        </p:spPr>
        <p:txBody>
          <a:bodyPr wrap="square" rtlCol="1">
            <a:spAutoFit/>
          </a:bodyPr>
          <a:lstStyle/>
          <a:p>
            <a:pPr algn="l" rtl="0"/>
            <a:r>
              <a:rPr lang="en-US" sz="2000" dirty="0">
                <a:latin typeface="Calibri Light" panose="020F0302020204030204" pitchFamily="34" charset="0"/>
                <a:cs typeface="Calibri Light" panose="020F0302020204030204" pitchFamily="34" charset="0"/>
              </a:rPr>
              <a:t>Checking the correlation between the sum of motifs to the diversity- Average of Shannon Index in the positions shows us that positions with up to 50% motifs do not represent a certain pattern. It is not possible to conclude whether the more motifs there are means the diversity will be high or low. This is also the case when looking at positions where the number of motifs is between 50% -75%. However, when we look at the number of motifs in the range of 75%-100% (purple dots) we can see that the Shannon Index is low without exception (Figure 6 and Figure 7).</a:t>
            </a:r>
            <a:endParaRPr lang="he-IL" sz="2000" dirty="0">
              <a:latin typeface="Calibri Light" panose="020F0302020204030204" pitchFamily="34" charset="0"/>
              <a:cs typeface="Calibri Light" panose="020F0302020204030204" pitchFamily="34" charset="0"/>
            </a:endParaRPr>
          </a:p>
        </p:txBody>
      </p:sp>
      <p:sp>
        <p:nvSpPr>
          <p:cNvPr id="13" name="מציין מיקום טקסט 2">
            <a:extLst>
              <a:ext uri="{FF2B5EF4-FFF2-40B4-BE49-F238E27FC236}">
                <a16:creationId xmlns:a16="http://schemas.microsoft.com/office/drawing/2014/main" id="{DE9DFD90-CDB9-44ED-B9BA-AA5047A776B8}"/>
              </a:ext>
            </a:extLst>
          </p:cNvPr>
          <p:cNvSpPr>
            <a:spLocks noGrp="1"/>
          </p:cNvSpPr>
          <p:nvPr>
            <p:ph type="body" idx="1"/>
          </p:nvPr>
        </p:nvSpPr>
        <p:spPr>
          <a:xfrm>
            <a:off x="145314" y="119063"/>
            <a:ext cx="11322785" cy="581977"/>
          </a:xfrm>
        </p:spPr>
        <p:txBody>
          <a:bodyPr>
            <a:normAutofit fontScale="92500"/>
          </a:bodyPr>
          <a:lstStyle/>
          <a:p>
            <a:pPr algn="l" rtl="0"/>
            <a:r>
              <a:rPr lang="en-US" b="1" dirty="0">
                <a:solidFill>
                  <a:schemeClr val="tx1"/>
                </a:solidFill>
                <a:latin typeface="Segoe UI Black" panose="020B0A02040204020203" pitchFamily="34" charset="0"/>
                <a:ea typeface="Segoe UI Black" panose="020B0A02040204020203" pitchFamily="34" charset="0"/>
              </a:rPr>
              <a:t>Results- </a:t>
            </a:r>
            <a:r>
              <a:rPr lang="en-US" dirty="0">
                <a:latin typeface="Calibri Light" panose="020F0302020204030204" pitchFamily="34" charset="0"/>
                <a:cs typeface="Calibri Light" panose="020F0302020204030204" pitchFamily="34" charset="0"/>
              </a:rPr>
              <a:t>The correlation between the number of motifs and Shannon index in the positions.</a:t>
            </a:r>
          </a:p>
          <a:p>
            <a:pPr algn="l" rtl="0"/>
            <a:endParaRPr lang="he-IL" b="1" dirty="0">
              <a:solidFill>
                <a:schemeClr val="tx1"/>
              </a:solidFill>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1793429055"/>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D6F61E74F7254FFAACE179AD514BF94B00E5BAFAE9EC481B44A887128AEA8B460D" ma:contentTypeVersion="" ma:contentTypeDescription="צור פריט רשימה חדש." ma:contentTypeScope="" ma:versionID="3b61d496bdfd119985d8563668747021">
  <xsd:schema xmlns:xsd="http://www.w3.org/2001/XMLSchema" xmlns:xs="http://www.w3.org/2001/XMLSchema" xmlns:p="http://schemas.microsoft.com/office/2006/metadata/properties" xmlns:ns1="458654B0-58DA-43AF-B7B7-86C38ED4FD5E" targetNamespace="http://schemas.microsoft.com/office/2006/metadata/properties" ma:root="true" ma:fieldsID="695313bd741453274c42219807639905" ns1:_="">
    <xsd:import namespace="458654B0-58DA-43AF-B7B7-86C38ED4FD5E"/>
    <xsd:element name="properties">
      <xsd:complexType>
        <xsd:sequence>
          <xsd:element name="documentManagement">
            <xsd:complexType>
              <xsd:all>
                <xsd:element ref="ns1:Documen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654B0-58DA-43AF-B7B7-86C38ED4FD5E" elementFormDefault="qualified">
    <xsd:import namespace="http://schemas.microsoft.com/office/2006/documentManagement/types"/>
    <xsd:import namespace="http://schemas.microsoft.com/office/infopath/2007/PartnerControls"/>
    <xsd:element name="DocumentUrl" ma:index="2" nillable="true" ma:displayName="Url" ma:internalName="DocumentUr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מחבר"/>
        <xsd:element ref="dcterms:created" minOccurs="0" maxOccurs="1"/>
        <xsd:element ref="dc:identifier" minOccurs="0" maxOccurs="1"/>
        <xsd:element name="contentType" minOccurs="0" maxOccurs="1" type="xsd:string"/>
        <xsd:element ref="dc:title" minOccurs="0" maxOccurs="1" ma:index="4" ma:displayName="כותרת"/>
        <xsd:element ref="dc:subject" minOccurs="0" maxOccurs="1"/>
        <xsd:element ref="dc:description" minOccurs="0" maxOccurs="1" ma:index="8" ma:displayName="הערות"/>
        <xsd:element name="keywords" minOccurs="0" maxOccurs="1" type="xsd:string" ma:index="5"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Url xmlns="458654B0-58DA-43AF-B7B7-86C38ED4FD5E" xsi:nil="true"/>
  </documentManagement>
</p:properties>
</file>

<file path=customXml/itemProps1.xml><?xml version="1.0" encoding="utf-8"?>
<ds:datastoreItem xmlns:ds="http://schemas.openxmlformats.org/officeDocument/2006/customXml" ds:itemID="{AB68ED7E-1924-4D6A-9DDA-519F685A8F3D}"/>
</file>

<file path=customXml/itemProps2.xml><?xml version="1.0" encoding="utf-8"?>
<ds:datastoreItem xmlns:ds="http://schemas.openxmlformats.org/officeDocument/2006/customXml" ds:itemID="{3813DEC0-AB32-430C-9AF2-C79BBFD30B0B}"/>
</file>

<file path=docProps/app.xml><?xml version="1.0" encoding="utf-8"?>
<Properties xmlns="http://schemas.openxmlformats.org/officeDocument/2006/extended-properties" xmlns:vt="http://schemas.openxmlformats.org/officeDocument/2006/docPropsVTypes">
  <TotalTime>4512</TotalTime>
  <Words>2245</Words>
  <Application>Microsoft Office PowerPoint</Application>
  <PresentationFormat>מסך רחב</PresentationFormat>
  <Paragraphs>110</Paragraphs>
  <Slides>13</Slides>
  <Notes>0</Notes>
  <HiddenSlides>0</HiddenSlides>
  <MMClips>0</MMClips>
  <ScaleCrop>false</ScaleCrop>
  <HeadingPairs>
    <vt:vector size="8" baseType="variant">
      <vt:variant>
        <vt:lpstr>גופנים בשימוש</vt:lpstr>
      </vt:variant>
      <vt:variant>
        <vt:i4>9</vt:i4>
      </vt:variant>
      <vt:variant>
        <vt:lpstr>ערכת נושא</vt:lpstr>
      </vt:variant>
      <vt:variant>
        <vt:i4>1</vt:i4>
      </vt:variant>
      <vt:variant>
        <vt:lpstr>שרתי OLE מוטבעים</vt:lpstr>
      </vt:variant>
      <vt:variant>
        <vt:i4>1</vt:i4>
      </vt:variant>
      <vt:variant>
        <vt:lpstr>כותרות שקופיות</vt:lpstr>
      </vt:variant>
      <vt:variant>
        <vt:i4>13</vt:i4>
      </vt:variant>
    </vt:vector>
  </HeadingPairs>
  <TitlesOfParts>
    <vt:vector size="24" baseType="lpstr">
      <vt:lpstr>Arial</vt:lpstr>
      <vt:lpstr>Calibri</vt:lpstr>
      <vt:lpstr>Calibri Light</vt:lpstr>
      <vt:lpstr>Courier New</vt:lpstr>
      <vt:lpstr>David</vt:lpstr>
      <vt:lpstr>ff1</vt:lpstr>
      <vt:lpstr>Segoe UI Black</vt:lpstr>
      <vt:lpstr>Times New Roman</vt:lpstr>
      <vt:lpstr>Wingdings</vt:lpstr>
      <vt:lpstr>ערכת נושא Office</vt:lpstr>
      <vt:lpstr>Acrobat Document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 spot motifs in Ig heavy and light variable region in germline sequences</dc:title>
  <dc:creator>טל מעוז</dc:creator>
  <cp:keywords/>
  <dc:description/>
  <cp:lastModifiedBy>oripa</cp:lastModifiedBy>
  <cp:revision>10</cp:revision>
  <dcterms:created xsi:type="dcterms:W3CDTF">2022-02-24T16:22:22Z</dcterms:created>
  <dcterms:modified xsi:type="dcterms:W3CDTF">2022-03-07T13:18:48Z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82485545</vt:i4>
  </property>
  <property fmtid="{D5CDD505-2E9C-101B-9397-08002B2CF9AE}" pid="3" name="_NewReviewCycle">
    <vt:lpwstr/>
  </property>
  <property fmtid="{D5CDD505-2E9C-101B-9397-08002B2CF9AE}" pid="4" name="_EmailSubject">
    <vt:lpwstr>סיום פרויקט מחקר במדעי החיים: טל מעוז</vt:lpwstr>
  </property>
  <property fmtid="{D5CDD505-2E9C-101B-9397-08002B2CF9AE}" pid="5" name="_AuthorEmail">
    <vt:lpwstr>anatba@openu.ac.il</vt:lpwstr>
  </property>
  <property fmtid="{D5CDD505-2E9C-101B-9397-08002B2CF9AE}" pid="6" name="_AuthorEmailDisplayName">
    <vt:lpwstr>Anat Barnea</vt:lpwstr>
  </property>
  <property fmtid="{D5CDD505-2E9C-101B-9397-08002B2CF9AE}" pid="7" name="ContentTypeId">
    <vt:lpwstr>0x010100D6F61E74F7254FFAACE179AD514BF94B00E5BAFAE9EC481B44A887128AEA8B460D</vt:lpwstr>
  </property>
</Properties>
</file>